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GIDA VE PERSONEL HİJYENİ </a:t>
            </a:r>
            <a:br>
              <a:rPr lang="tr-TR" dirty="0" smtClean="0"/>
            </a:br>
            <a:r>
              <a:rPr lang="tr-TR" dirty="0" smtClean="0"/>
              <a:t>DERSİ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HİJYEN  VE SANİTASYON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Hijyen </a:t>
            </a:r>
            <a:r>
              <a:rPr lang="tr-TR" dirty="0" smtClean="0"/>
              <a:t>nedir?</a:t>
            </a:r>
          </a:p>
          <a:p>
            <a:pPr>
              <a:buNone/>
            </a:pPr>
            <a:r>
              <a:rPr lang="tr-TR" dirty="0" smtClean="0"/>
              <a:t> Kişi ve toplum sağlığının korunması ve geliştirilmesi amacıyla hastalıklardan ve hastalık etkenlerinden korunmak için uygulanması gereken önlemlerin tümüdür.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Hijyen ;sağlık bilimi ,sağlık hizmetleri ve koruyucu hekimlik gibi konuları kapsamaktadır.</a:t>
            </a:r>
          </a:p>
          <a:p>
            <a:r>
              <a:rPr lang="tr-TR" dirty="0" smtClean="0"/>
              <a:t>Gıdaların üretimden-tüketime kadar olan her aşamada hijyen ön planda tutulmalıdır.</a:t>
            </a:r>
          </a:p>
          <a:p>
            <a:r>
              <a:rPr lang="tr-TR" dirty="0" smtClean="0"/>
              <a:t>Gıda sektöründe görev alan kişiler hem kendi hem hizmet sundukları  kişilerin sağlığından birinci derecede sorumlu olduklarından dolayı hijyen konusunda bilgili ve titiz davranmak zorundadırlar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Hijyenik bir ortamın oluşturulabilmesi için zararlı mikroorganizmaların ve kimyasal maddelerin ortamdan uzaklaştırılması açısından ilk basamak </a:t>
            </a:r>
            <a:r>
              <a:rPr lang="tr-TR" b="1" dirty="0" smtClean="0">
                <a:solidFill>
                  <a:srgbClr val="FF0000"/>
                </a:solidFill>
              </a:rPr>
              <a:t>TEMİZLİK</a:t>
            </a:r>
            <a:r>
              <a:rPr lang="tr-TR" dirty="0" smtClean="0"/>
              <a:t> işlemidir.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Temizleme</a:t>
            </a:r>
            <a:r>
              <a:rPr lang="tr-TR" dirty="0" smtClean="0"/>
              <a:t>:Mekanik ve kimyasal yollardan (deterjan kullanımı)birinin veya her ikisinin aynı anda kullanımı ile kirlerin uzaklaştırılması işlemidir.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Kir: </a:t>
            </a:r>
            <a:r>
              <a:rPr lang="tr-TR" dirty="0" smtClean="0"/>
              <a:t>kir ise ortamda istenmeyen her türlü fiziksel, kimyasal ve biyolojik kalıntıdır.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Koruyucu :</a:t>
            </a:r>
            <a:r>
              <a:rPr lang="tr-TR" dirty="0" smtClean="0"/>
              <a:t>Maddelerin biyolojik açıdan bozulmasını önleyen maddelere denir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Sanitasyon :</a:t>
            </a:r>
            <a:r>
              <a:rPr lang="tr-TR" dirty="0" smtClean="0"/>
              <a:t>Latince sağlıkla ilgili anlamına gelmektedir.Ortamdaki hastalık yapan </a:t>
            </a:r>
            <a:r>
              <a:rPr lang="tr-TR" dirty="0" err="1" smtClean="0"/>
              <a:t>m.o</a:t>
            </a:r>
            <a:r>
              <a:rPr lang="tr-TR" dirty="0" smtClean="0"/>
              <a:t> </a:t>
            </a:r>
            <a:r>
              <a:rPr lang="tr-TR" dirty="0" err="1" smtClean="0"/>
              <a:t>ların</a:t>
            </a:r>
            <a:r>
              <a:rPr lang="tr-TR" dirty="0" smtClean="0"/>
              <a:t> sayısının emniyetli bir seviyeye düşürülmesi (%99.9 un ölümü)için gerekli koşulların sağlık ve temizlik kurallarına uygun olarak oluşturulması ve sürdürülmesidir.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Dekontaminasyon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r>
              <a:rPr lang="tr-TR" dirty="0" err="1" smtClean="0"/>
              <a:t>Kontamine</a:t>
            </a:r>
            <a:r>
              <a:rPr lang="tr-TR" dirty="0" smtClean="0"/>
              <a:t>(Yabancı madde etkisi ile kirlenme)olmuş nesnelerden patojen </a:t>
            </a:r>
            <a:r>
              <a:rPr lang="tr-TR" dirty="0" err="1" smtClean="0"/>
              <a:t>m.o</a:t>
            </a:r>
            <a:r>
              <a:rPr lang="tr-TR" dirty="0" smtClean="0"/>
              <a:t> </a:t>
            </a:r>
            <a:r>
              <a:rPr lang="tr-TR" dirty="0" err="1" smtClean="0"/>
              <a:t>ların</a:t>
            </a:r>
            <a:r>
              <a:rPr lang="tr-TR" dirty="0" smtClean="0"/>
              <a:t> uzaklaştırılmasıdır.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Not: </a:t>
            </a:r>
            <a:r>
              <a:rPr lang="tr-TR" dirty="0" smtClean="0"/>
              <a:t>patojen hastalık oluşturan mikroptur.</a:t>
            </a:r>
          </a:p>
          <a:p>
            <a:r>
              <a:rPr lang="tr-TR" dirty="0" err="1" smtClean="0"/>
              <a:t>M.o</a:t>
            </a:r>
            <a:r>
              <a:rPr lang="tr-TR" dirty="0" smtClean="0"/>
              <a:t> </a:t>
            </a:r>
            <a:r>
              <a:rPr lang="tr-TR" dirty="0" err="1" smtClean="0"/>
              <a:t>ların</a:t>
            </a:r>
            <a:r>
              <a:rPr lang="tr-TR" dirty="0" smtClean="0"/>
              <a:t> çeşitli etkenlere karşı dirençlerine </a:t>
            </a:r>
            <a:r>
              <a:rPr lang="tr-TR" b="1" dirty="0" smtClean="0">
                <a:solidFill>
                  <a:srgbClr val="FF0000"/>
                </a:solidFill>
              </a:rPr>
              <a:t>‘’rezistans’’ </a:t>
            </a:r>
            <a:r>
              <a:rPr lang="tr-TR" dirty="0" smtClean="0"/>
              <a:t>, hassasiyetlerine ise </a:t>
            </a:r>
            <a:r>
              <a:rPr lang="tr-TR" b="1" dirty="0" smtClean="0">
                <a:solidFill>
                  <a:srgbClr val="FF0000"/>
                </a:solidFill>
              </a:rPr>
              <a:t>‘’</a:t>
            </a:r>
            <a:r>
              <a:rPr lang="tr-TR" b="1" dirty="0" err="1" smtClean="0">
                <a:solidFill>
                  <a:srgbClr val="FF0000"/>
                </a:solidFill>
              </a:rPr>
              <a:t>dispozisyon</a:t>
            </a:r>
            <a:r>
              <a:rPr lang="tr-TR" b="1" dirty="0" smtClean="0">
                <a:solidFill>
                  <a:srgbClr val="FF0000"/>
                </a:solidFill>
              </a:rPr>
              <a:t>’’ </a:t>
            </a:r>
            <a:r>
              <a:rPr lang="tr-TR" dirty="0" smtClean="0"/>
              <a:t>denir.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Ortak bir gıdanın tüketilmesini takiben iki veya daha fazla kişide aynı zamanda ve yerde benzer belirtiler gösteren hastalık tablosu varsa ve yapılan analizler hastalık kaynağı olarak gıdayı işaret ediyorsa </a:t>
            </a:r>
            <a:r>
              <a:rPr lang="tr-TR" b="1" dirty="0" smtClean="0">
                <a:solidFill>
                  <a:srgbClr val="FF0000"/>
                </a:solidFill>
              </a:rPr>
              <a:t>bu gıda kaynaklı bir salgındır . 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GIDALARDA OLASI BULAŞIK KAYNAKLARI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Hava,su, toprak</a:t>
            </a:r>
          </a:p>
          <a:p>
            <a:r>
              <a:rPr lang="tr-TR" dirty="0" smtClean="0"/>
              <a:t>Bitkiler ve bitkisel ürünler</a:t>
            </a:r>
          </a:p>
          <a:p>
            <a:r>
              <a:rPr lang="tr-TR" dirty="0" smtClean="0"/>
              <a:t>Hayvansal ürünler,hayvan yemleri ve hayvan bağırsak sistemi</a:t>
            </a:r>
          </a:p>
          <a:p>
            <a:r>
              <a:rPr lang="tr-TR" dirty="0" smtClean="0"/>
              <a:t>Gıda işleme teknolojisindeki hatalar</a:t>
            </a:r>
          </a:p>
          <a:p>
            <a:r>
              <a:rPr lang="tr-TR" dirty="0" smtClean="0"/>
              <a:t>Gıda muhafaza kapları</a:t>
            </a:r>
          </a:p>
          <a:p>
            <a:r>
              <a:rPr lang="tr-TR" dirty="0" smtClean="0"/>
              <a:t>Gıda üretiminde kullanılan aletler</a:t>
            </a:r>
          </a:p>
          <a:p>
            <a:r>
              <a:rPr lang="tr-TR" dirty="0" smtClean="0"/>
              <a:t>Gıda üretiminde </a:t>
            </a:r>
            <a:r>
              <a:rPr lang="tr-TR" smtClean="0"/>
              <a:t>çalışan personel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Ekran Gösterisi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GIDA VE PERSONEL HİJYENİ  DERSİ</vt:lpstr>
      <vt:lpstr>Slayt 2</vt:lpstr>
      <vt:lpstr>Slayt 3</vt:lpstr>
      <vt:lpstr>Slayt 4</vt:lpstr>
      <vt:lpstr>Slayt 5</vt:lpstr>
      <vt:lpstr>Slayt 6</vt:lpstr>
      <vt:lpstr>GIDALARDA OLASI BULAŞIK KAYNAKLARI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VE PERSONEL HİJYENİ  DERSİ</dc:title>
  <dc:creator>Ayberk</dc:creator>
  <cp:lastModifiedBy>Ayberk</cp:lastModifiedBy>
  <cp:revision>1</cp:revision>
  <dcterms:created xsi:type="dcterms:W3CDTF">2016-09-24T10:34:57Z</dcterms:created>
  <dcterms:modified xsi:type="dcterms:W3CDTF">2016-09-24T11:07:42Z</dcterms:modified>
</cp:coreProperties>
</file>