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308" r:id="rId4"/>
    <p:sldId id="258" r:id="rId5"/>
    <p:sldId id="294" r:id="rId6"/>
    <p:sldId id="307" r:id="rId7"/>
    <p:sldId id="295" r:id="rId8"/>
    <p:sldId id="298" r:id="rId9"/>
    <p:sldId id="296" r:id="rId10"/>
    <p:sldId id="299" r:id="rId11"/>
    <p:sldId id="297" r:id="rId12"/>
    <p:sldId id="300" r:id="rId13"/>
    <p:sldId id="259" r:id="rId14"/>
    <p:sldId id="306" r:id="rId15"/>
    <p:sldId id="303" r:id="rId16"/>
    <p:sldId id="287" r:id="rId17"/>
    <p:sldId id="288" r:id="rId18"/>
    <p:sldId id="302"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9" r:id="rId47"/>
    <p:sldId id="290" r:id="rId48"/>
    <p:sldId id="291" r:id="rId49"/>
    <p:sldId id="301" r:id="rId50"/>
    <p:sldId id="292" r:id="rId51"/>
    <p:sldId id="304" r:id="rId52"/>
    <p:sldId id="305" r:id="rId53"/>
    <p:sldId id="293"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A23720DD-5B6D-40BF-8493-A6B52D484E6B}" type="datetimeFigureOut">
              <a:rPr lang="tr-TR" smtClean="0"/>
              <a:t>20.12.2018</a:t>
            </a:fld>
            <a:endParaRPr lang="tr-TR"/>
          </a:p>
        </p:txBody>
      </p:sp>
      <p:sp>
        <p:nvSpPr>
          <p:cNvPr id="16" name="Slayt Numarası Yer Tutucusu 15"/>
          <p:cNvSpPr>
            <a:spLocks noGrp="1"/>
          </p:cNvSpPr>
          <p:nvPr>
            <p:ph type="sldNum" sz="quarter" idx="11"/>
          </p:nvPr>
        </p:nvSpPr>
        <p:spPr/>
        <p:txBody>
          <a:bodyPr/>
          <a:lstStyle/>
          <a:p>
            <a:fld id="{F302176B-0E47-46AC-8F43-DAB4B8A37D06}" type="slidenum">
              <a:rPr lang="tr-TR" smtClean="0"/>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4" name="Veri Yer Tutucusu 13"/>
          <p:cNvSpPr>
            <a:spLocks noGrp="1"/>
          </p:cNvSpPr>
          <p:nvPr>
            <p:ph type="dt" sz="half" idx="14"/>
          </p:nvPr>
        </p:nvSpPr>
        <p:spPr/>
        <p:txBody>
          <a:bodyPr/>
          <a:lstStyle/>
          <a:p>
            <a:fld id="{A23720DD-5B6D-40BF-8493-A6B52D484E6B}" type="datetimeFigureOut">
              <a:rPr lang="tr-TR" smtClean="0"/>
              <a:t>20.12.2018</a:t>
            </a:fld>
            <a:endParaRPr lang="tr-TR"/>
          </a:p>
        </p:txBody>
      </p:sp>
      <p:sp>
        <p:nvSpPr>
          <p:cNvPr id="15" name="Slayt Numarası Yer Tutucusu 14"/>
          <p:cNvSpPr>
            <a:spLocks noGrp="1"/>
          </p:cNvSpPr>
          <p:nvPr>
            <p:ph type="sldNum" sz="quarter" idx="15"/>
          </p:nvPr>
        </p:nvSpPr>
        <p:spPr/>
        <p:txBody>
          <a:bodyPr/>
          <a:lstStyle>
            <a:lvl1pPr algn="ctr">
              <a:defRPr/>
            </a:lvl1pPr>
          </a:lstStyle>
          <a:p>
            <a:fld id="{F302176B-0E47-46AC-8F43-DAB4B8A37D06}" type="slidenum">
              <a:rPr lang="tr-TR" smtClean="0"/>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23720DD-5B6D-40BF-8493-A6B52D484E6B}" type="datetimeFigureOut">
              <a:rPr lang="tr-TR" smtClean="0"/>
              <a:t>20.12.2018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A23720DD-5B6D-40BF-8493-A6B52D484E6B}" type="datetimeFigureOut">
              <a:rPr lang="tr-TR" smtClean="0"/>
              <a:t>20.12.2018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20.12.2018</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t>20.12.2018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2" name="Başlık 1"/>
          <p:cNvSpPr>
            <a:spLocks noGrp="1"/>
          </p:cNvSpPr>
          <p:nvPr>
            <p:ph type="title"/>
          </p:nvPr>
        </p:nvSpPr>
        <p:spPr/>
        <p:txBody>
          <a:bodyPr/>
          <a:lstStyle/>
          <a:p>
            <a:r>
              <a:rPr kumimoji="0" lang="tr-TR"/>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20.12.2018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8" name="Veri Yer Tutucusu 7"/>
          <p:cNvSpPr>
            <a:spLocks noGrp="1"/>
          </p:cNvSpPr>
          <p:nvPr>
            <p:ph type="dt" sz="half" idx="14"/>
          </p:nvPr>
        </p:nvSpPr>
        <p:spPr/>
        <p:txBody>
          <a:bodyPr/>
          <a:lstStyle/>
          <a:p>
            <a:fld id="{A23720DD-5B6D-40BF-8493-A6B52D484E6B}" type="datetimeFigureOut">
              <a:rPr lang="tr-TR" smtClean="0"/>
              <a:t>20.12.2018</a:t>
            </a:fld>
            <a:endParaRPr lang="tr-TR"/>
          </a:p>
        </p:txBody>
      </p:sp>
      <p:sp>
        <p:nvSpPr>
          <p:cNvPr id="9" name="Slayt Numarası Yer Tutucusu 8"/>
          <p:cNvSpPr>
            <a:spLocks noGrp="1"/>
          </p:cNvSpPr>
          <p:nvPr>
            <p:ph type="sldNum" sz="quarter" idx="15"/>
          </p:nvPr>
        </p:nvSpPr>
        <p:spPr/>
        <p:txBody>
          <a:bodyPr/>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8" name="Veri Yer Tutucusu 7"/>
          <p:cNvSpPr>
            <a:spLocks noGrp="1"/>
          </p:cNvSpPr>
          <p:nvPr>
            <p:ph type="dt" sz="half" idx="10"/>
          </p:nvPr>
        </p:nvSpPr>
        <p:spPr/>
        <p:txBody>
          <a:bodyPr/>
          <a:lstStyle/>
          <a:p>
            <a:fld id="{A23720DD-5B6D-40BF-8493-A6B52D484E6B}" type="datetimeFigureOut">
              <a:rPr lang="tr-TR" smtClean="0"/>
              <a:t>20.12.2018</a:t>
            </a:fld>
            <a:endParaRPr lang="tr-TR"/>
          </a:p>
        </p:txBody>
      </p:sp>
      <p:sp>
        <p:nvSpPr>
          <p:cNvPr id="9" name="Slayt Numarası Yer Tutucusu 8"/>
          <p:cNvSpPr>
            <a:spLocks noGrp="1"/>
          </p:cNvSpPr>
          <p:nvPr>
            <p:ph type="sldNum" sz="quarter" idx="11"/>
          </p:nvPr>
        </p:nvSpPr>
        <p:spPr/>
        <p:txBody>
          <a:bodyPr/>
          <a:lstStyle/>
          <a:p>
            <a:fld id="{F302176B-0E47-46AC-8F43-DAB4B8A37D06}" type="slidenum">
              <a:rPr lang="tr-TR" smtClean="0"/>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23720DD-5B6D-40BF-8493-A6B52D484E6B}" type="datetimeFigureOut">
              <a:rPr lang="tr-TR" smtClean="0"/>
              <a:t>20.12.2018</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302176B-0E47-46AC-8F43-DAB4B8A37D06}" type="slidenum">
              <a:rPr lang="tr-TR" smtClean="0"/>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idahatti.com/vitaminler-ve-vitamin-gruplari-706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fao.org/" TargetMode="External"/><Relationship Id="rId7" Type="http://schemas.openxmlformats.org/officeDocument/2006/relationships/image" Target="../media/image35.jpeg"/><Relationship Id="rId2" Type="http://schemas.openxmlformats.org/officeDocument/2006/relationships/hyperlink" Target="http://www.who.int/" TargetMode="External"/><Relationship Id="rId1" Type="http://schemas.openxmlformats.org/officeDocument/2006/relationships/slideLayout" Target="../slideLayouts/slideLayout2.xml"/><Relationship Id="rId6" Type="http://schemas.openxmlformats.org/officeDocument/2006/relationships/hyperlink" Target="https://www.fda.gov/" TargetMode="External"/><Relationship Id="rId5" Type="http://schemas.openxmlformats.org/officeDocument/2006/relationships/hyperlink" Target="http://www.efsa.europa.eu/" TargetMode="External"/><Relationship Id="rId4" Type="http://schemas.openxmlformats.org/officeDocument/2006/relationships/hyperlink" Target="https://www.who.int/foodsafety/areas_work/chemical-risks/jecfa/en/" TargetMode="Externa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dergipark.gov.tr/download/article-file/25386" TargetMode="External"/><Relationship Id="rId2" Type="http://schemas.openxmlformats.org/officeDocument/2006/relationships/hyperlink" Target="https://www.gidahatti.com/gida-katki-maddesi-nedir/" TargetMode="External"/><Relationship Id="rId1" Type="http://schemas.openxmlformats.org/officeDocument/2006/relationships/slideLayout" Target="../slideLayouts/slideLayout2.xml"/><Relationship Id="rId4" Type="http://schemas.openxmlformats.org/officeDocument/2006/relationships/hyperlink" Target="https://www.yemekkulubum.com/icerik-sayfa/gida-katki-maddesi-nedi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836712"/>
            <a:ext cx="8305800" cy="5184576"/>
          </a:xfrm>
        </p:spPr>
        <p:style>
          <a:lnRef idx="0">
            <a:scrgbClr r="0" g="0" b="0"/>
          </a:lnRef>
          <a:fillRef idx="1002">
            <a:schemeClr val="dk2"/>
          </a:fillRef>
          <a:effectRef idx="0">
            <a:scrgbClr r="0" g="0" b="0"/>
          </a:effectRef>
          <a:fontRef idx="major"/>
        </p:style>
        <p:txBody>
          <a:bodyPr/>
          <a:lstStyle/>
          <a:p>
            <a:pPr algn="l"/>
            <a:endParaRPr lang="tr-TR" dirty="0">
              <a:solidFill>
                <a:schemeClr val="tx1"/>
              </a:solidFill>
            </a:endParaRPr>
          </a:p>
          <a:p>
            <a:pPr algn="l"/>
            <a:endParaRPr lang="tr-TR" dirty="0">
              <a:solidFill>
                <a:schemeClr val="tx1"/>
              </a:solidFill>
            </a:endParaRPr>
          </a:p>
          <a:p>
            <a:pPr algn="l"/>
            <a:endParaRPr lang="tr-TR" dirty="0">
              <a:solidFill>
                <a:schemeClr val="tx1"/>
              </a:solidFill>
            </a:endParaRPr>
          </a:p>
          <a:p>
            <a:pPr algn="l"/>
            <a:r>
              <a:rPr lang="tr-TR" dirty="0">
                <a:solidFill>
                  <a:schemeClr val="tx1"/>
                </a:solidFill>
              </a:rPr>
              <a:t>SAMET TOKGÖZ </a:t>
            </a:r>
            <a:r>
              <a:rPr lang="tr-TR" dirty="0">
                <a:solidFill>
                  <a:schemeClr val="tx1"/>
                </a:solidFill>
                <a:latin typeface="Times New Roman" pitchFamily="18" charset="0"/>
                <a:cs typeface="Times New Roman" pitchFamily="18" charset="0"/>
              </a:rPr>
              <a:t>1186702022</a:t>
            </a:r>
          </a:p>
          <a:p>
            <a:pPr algn="l"/>
            <a:r>
              <a:rPr lang="tr-TR" dirty="0">
                <a:solidFill>
                  <a:schemeClr val="tx1"/>
                </a:solidFill>
              </a:rPr>
              <a:t>KAAN DUMAN </a:t>
            </a:r>
            <a:r>
              <a:rPr lang="tr-TR" dirty="0">
                <a:solidFill>
                  <a:schemeClr val="tx1"/>
                </a:solidFill>
                <a:latin typeface="Times New Roman" pitchFamily="18" charset="0"/>
                <a:cs typeface="Times New Roman" pitchFamily="18" charset="0"/>
              </a:rPr>
              <a:t>1186702023</a:t>
            </a:r>
          </a:p>
          <a:p>
            <a:pPr algn="l"/>
            <a:r>
              <a:rPr lang="tr-TR" dirty="0">
                <a:solidFill>
                  <a:schemeClr val="tx1"/>
                </a:solidFill>
              </a:rPr>
              <a:t>MUSTAFA ASLAN GÖKÇE </a:t>
            </a:r>
            <a:r>
              <a:rPr lang="tr-TR" dirty="0">
                <a:solidFill>
                  <a:schemeClr val="tx1"/>
                </a:solidFill>
                <a:latin typeface="Times New Roman" pitchFamily="18" charset="0"/>
                <a:cs typeface="Times New Roman" pitchFamily="18" charset="0"/>
              </a:rPr>
              <a:t>1186702049</a:t>
            </a:r>
          </a:p>
          <a:p>
            <a:pPr algn="l"/>
            <a:r>
              <a:rPr lang="tr-TR" dirty="0">
                <a:solidFill>
                  <a:schemeClr val="tx1"/>
                </a:solidFill>
              </a:rPr>
              <a:t>EMRE İLKUTLU </a:t>
            </a:r>
            <a:r>
              <a:rPr lang="tr-TR" dirty="0">
                <a:solidFill>
                  <a:schemeClr val="tx1"/>
                </a:solidFill>
                <a:latin typeface="Times New Roman" pitchFamily="18" charset="0"/>
                <a:cs typeface="Times New Roman" pitchFamily="18" charset="0"/>
              </a:rPr>
              <a:t>1186702042</a:t>
            </a:r>
          </a:p>
          <a:p>
            <a:pPr algn="l"/>
            <a:r>
              <a:rPr lang="tr-TR" dirty="0">
                <a:solidFill>
                  <a:schemeClr val="tx1"/>
                </a:solidFill>
                <a:latin typeface="Times New Roman" pitchFamily="18" charset="0"/>
                <a:cs typeface="Times New Roman" pitchFamily="18" charset="0"/>
              </a:rPr>
              <a:t>KONU: GIDA KATKI MADDELERİNİN TANIMI VE TARİHÇESİ</a:t>
            </a:r>
          </a:p>
          <a:p>
            <a:pPr algn="l"/>
            <a:endParaRPr lang="tr-TR" dirty="0">
              <a:solidFill>
                <a:schemeClr val="tx1"/>
              </a:solidFill>
              <a:latin typeface="Times New Roman" pitchFamily="18" charset="0"/>
              <a:cs typeface="Times New Roman" pitchFamily="18" charset="0"/>
            </a:endParaRPr>
          </a:p>
          <a:p>
            <a:pPr algn="l"/>
            <a:endParaRPr lang="tr-TR" dirty="0">
              <a:solidFill>
                <a:schemeClr val="tx1"/>
              </a:solidFill>
              <a:latin typeface="Times New Roman" pitchFamily="18" charset="0"/>
              <a:cs typeface="Times New Roman" pitchFamily="18" charset="0"/>
            </a:endParaRPr>
          </a:p>
          <a:p>
            <a:pPr algn="l"/>
            <a:r>
              <a:rPr lang="tr-TR" dirty="0">
                <a:solidFill>
                  <a:schemeClr val="tx1"/>
                </a:solidFill>
                <a:latin typeface="Times New Roman" pitchFamily="18" charset="0"/>
                <a:cs typeface="Times New Roman" pitchFamily="18" charset="0"/>
              </a:rPr>
              <a:t>ÖĞR. GÖR.: AYKUT AYBAŞ</a:t>
            </a:r>
          </a:p>
        </p:txBody>
      </p:sp>
      <p:sp>
        <p:nvSpPr>
          <p:cNvPr id="2" name="Başlık 1"/>
          <p:cNvSpPr>
            <a:spLocks noGrp="1"/>
          </p:cNvSpPr>
          <p:nvPr>
            <p:ph type="ctrTitle"/>
          </p:nvPr>
        </p:nvSpPr>
        <p:spPr>
          <a:xfrm>
            <a:off x="457200" y="404664"/>
            <a:ext cx="8305800" cy="1224136"/>
          </a:xfrm>
        </p:spPr>
        <p:txBody>
          <a:bodyPr/>
          <a:lstStyle/>
          <a:p>
            <a:r>
              <a:rPr lang="tr-TR" dirty="0"/>
              <a:t>GIDA VE PERSONEL HİJYENİ</a:t>
            </a:r>
          </a:p>
        </p:txBody>
      </p:sp>
    </p:spTree>
    <p:extLst>
      <p:ext uri="{BB962C8B-B14F-4D97-AF65-F5344CB8AC3E}">
        <p14:creationId xmlns:p14="http://schemas.microsoft.com/office/powerpoint/2010/main" val="7941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548680"/>
            <a:ext cx="4536504" cy="5547320"/>
          </a:xfrm>
        </p:spPr>
        <p:txBody>
          <a:bodyPr>
            <a:normAutofit fontScale="92500"/>
          </a:bodyPr>
          <a:lstStyle/>
          <a:p>
            <a:pPr marL="0" indent="0">
              <a:buNone/>
            </a:pPr>
            <a:r>
              <a:rPr lang="tr-TR" dirty="0"/>
              <a:t>İlk modern mezbaha Karaağaç’ta (Kocaeli) kurulmuştur (12 Temmuz 1923). Sağlık Bakanlığınca “Belediye Kanunu çıkarılmıştır”. Buna göre nüfusu 10,000 üzeri belediyelerin Sağlık Bakanlığı sorumluluğunda gıda kontrolü yapabilecekleri hususu yürürlüğe girmiştir (1930). “Türk Standartları Enstitüsü” kurulmuş ve bu birime gıda maddeleri standartları hazırlama ve yayınlama yetkisi de verilmiştir (22 Kasım 1960) .</a:t>
            </a:r>
          </a:p>
          <a:p>
            <a:endParaRPr lang="tr-TR" dirty="0"/>
          </a:p>
        </p:txBody>
      </p:sp>
      <p:sp>
        <p:nvSpPr>
          <p:cNvPr id="3" name="Başlık 2"/>
          <p:cNvSpPr>
            <a:spLocks noGrp="1"/>
          </p:cNvSpPr>
          <p:nvPr>
            <p:ph type="title"/>
          </p:nvPr>
        </p:nvSpPr>
        <p:spPr>
          <a:xfrm>
            <a:off x="457200" y="152400"/>
            <a:ext cx="8229600" cy="45719"/>
          </a:xfrm>
        </p:spPr>
        <p:txBody>
          <a:bodyPr>
            <a:normAutofit fontScale="90000"/>
          </a:bodyPr>
          <a:lstStyle/>
          <a:p>
            <a:endParaRPr lang="tr-TR" dirty="0"/>
          </a:p>
        </p:txBody>
      </p:sp>
      <p:pic>
        <p:nvPicPr>
          <p:cNvPr id="4098" name="Picture 2" descr="C:\Users\Ramazan\Desktop\TSE_Engelsiz-_Yaşam_-Alanlarını-_Denetliy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052736"/>
            <a:ext cx="3464903" cy="272269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9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5266928" cy="5619328"/>
          </a:xfrm>
        </p:spPr>
        <p:txBody>
          <a:bodyPr>
            <a:normAutofit fontScale="92500" lnSpcReduction="20000"/>
          </a:bodyPr>
          <a:lstStyle/>
          <a:p>
            <a:pPr marL="0" indent="0">
              <a:buNone/>
            </a:pPr>
            <a:r>
              <a:rPr lang="tr-TR" dirty="0"/>
              <a:t>Son yıllardaki küreselleşmeye bağlı oluşabilecek sağlık sorunlarının önüne geçebilmek için FAO (Gıda ve Tarım Örgütü), WHO (Dünya Sağlık Örgütü), OIE (Dünya Hayvan Sağlığı Örgütü)) ve WTO (Dünya Ticaret Örgütü) gibi kuruluşlar harekete geçmiştir. Bu kuruluşlar kendilerine bağlı üniversite, sanayi kuruluşları ve diğer kurumlarla işbirliği yaparak bünyelerindeki bilimsel komiteler tarafından yapılan çalışmalar ve hazırlanan raporlar sonucunda aldığı kararları, ülkeler arası uyulması gereken kurallar haline getirmekte ve aynı zamanda gıda güvenliğinin temelini oluşturmaktadır.</a:t>
            </a:r>
          </a:p>
        </p:txBody>
      </p:sp>
      <p:sp>
        <p:nvSpPr>
          <p:cNvPr id="3" name="Başlık 2"/>
          <p:cNvSpPr>
            <a:spLocks noGrp="1"/>
          </p:cNvSpPr>
          <p:nvPr>
            <p:ph type="title"/>
          </p:nvPr>
        </p:nvSpPr>
        <p:spPr>
          <a:xfrm>
            <a:off x="457200" y="152400"/>
            <a:ext cx="8229600" cy="45719"/>
          </a:xfrm>
        </p:spPr>
        <p:txBody>
          <a:bodyPr>
            <a:normAutofit fontScale="90000"/>
          </a:bodyPr>
          <a:lstStyle/>
          <a:p>
            <a:endParaRPr lang="tr-TR" dirty="0"/>
          </a:p>
        </p:txBody>
      </p:sp>
      <p:pic>
        <p:nvPicPr>
          <p:cNvPr id="5122" name="Picture 2" descr="C:\Users\Ramazan\Desktop\F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76672"/>
            <a:ext cx="2381051" cy="2209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Ramazan\Desktop\n4efVvvC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140968"/>
            <a:ext cx="2343150" cy="23431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8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01A407C-52D1-4BF6-981A-87B65CA708B8}"/>
              </a:ext>
            </a:extLst>
          </p:cNvPr>
          <p:cNvSpPr>
            <a:spLocks noGrp="1"/>
          </p:cNvSpPr>
          <p:nvPr>
            <p:ph idx="1"/>
          </p:nvPr>
        </p:nvSpPr>
        <p:spPr/>
        <p:txBody>
          <a:bodyPr>
            <a:normAutofit fontScale="92500"/>
          </a:bodyPr>
          <a:lstStyle/>
          <a:p>
            <a:pPr marL="514350" indent="-514350">
              <a:buFont typeface="+mj-lt"/>
              <a:buAutoNum type="alphaLcParenR"/>
            </a:pPr>
            <a:r>
              <a:rPr lang="tr-TR" dirty="0"/>
              <a:t>gıda </a:t>
            </a:r>
            <a:r>
              <a:rPr lang="tr-TR" dirty="0" err="1"/>
              <a:t>meddesini</a:t>
            </a:r>
            <a:r>
              <a:rPr lang="tr-TR" dirty="0"/>
              <a:t> besin değerini yerinde tutarak korumak ve kalitesini </a:t>
            </a:r>
            <a:r>
              <a:rPr lang="tr-TR" dirty="0" err="1"/>
              <a:t>yüksetmek</a:t>
            </a:r>
            <a:endParaRPr lang="tr-TR" dirty="0"/>
          </a:p>
          <a:p>
            <a:pPr marL="514350" indent="-514350">
              <a:buFont typeface="+mj-lt"/>
              <a:buAutoNum type="alphaLcParenR"/>
            </a:pPr>
            <a:r>
              <a:rPr lang="tr-TR" dirty="0"/>
              <a:t>Gıda </a:t>
            </a:r>
            <a:r>
              <a:rPr lang="tr-TR" dirty="0" err="1"/>
              <a:t>meddesinin</a:t>
            </a:r>
            <a:r>
              <a:rPr lang="tr-TR" dirty="0"/>
              <a:t> görünüşünü </a:t>
            </a:r>
            <a:r>
              <a:rPr lang="tr-TR" dirty="0" err="1"/>
              <a:t>güzelleşritmek</a:t>
            </a:r>
            <a:r>
              <a:rPr lang="tr-TR" dirty="0"/>
              <a:t> ve korumak </a:t>
            </a:r>
          </a:p>
          <a:p>
            <a:pPr marL="514350" indent="-514350">
              <a:buFont typeface="+mj-lt"/>
              <a:buAutoNum type="alphaLcParenR"/>
            </a:pPr>
            <a:r>
              <a:rPr lang="tr-TR" dirty="0"/>
              <a:t>Özel beslenmek durumunda olan tüketicilere yönelik gıdalar için gerekli bileşimleri elde etmek</a:t>
            </a:r>
          </a:p>
          <a:p>
            <a:pPr marL="514350" indent="-514350">
              <a:buFont typeface="+mj-lt"/>
              <a:buAutoNum type="alphaLcParenR"/>
            </a:pPr>
            <a:r>
              <a:rPr lang="tr-TR" dirty="0"/>
              <a:t>Gıda </a:t>
            </a:r>
            <a:r>
              <a:rPr lang="tr-TR" dirty="0" err="1"/>
              <a:t>meddesinin</a:t>
            </a:r>
            <a:r>
              <a:rPr lang="tr-TR" dirty="0"/>
              <a:t> işlenmesi, üretimi, hazırlanması, ambalaj, depolama, taşıma aşamalarına yardımcı olmak </a:t>
            </a:r>
          </a:p>
          <a:p>
            <a:pPr marL="514350" indent="-514350">
              <a:buFont typeface="+mj-lt"/>
              <a:buAutoNum type="alphaLcParenR"/>
            </a:pPr>
            <a:r>
              <a:rPr lang="tr-TR" dirty="0"/>
              <a:t>Gıda maddelerinin her türlü biyolojik değişimlere uğramasına engel olmak ve </a:t>
            </a:r>
            <a:r>
              <a:rPr lang="tr-TR" dirty="0" err="1"/>
              <a:t>dağınıklılığı</a:t>
            </a:r>
            <a:r>
              <a:rPr lang="tr-TR" dirty="0"/>
              <a:t> arttırmak</a:t>
            </a:r>
          </a:p>
          <a:p>
            <a:pPr marL="514350" indent="-514350">
              <a:buFont typeface="+mj-lt"/>
              <a:buAutoNum type="alphaLcParenR"/>
            </a:pPr>
            <a:r>
              <a:rPr lang="tr-TR" dirty="0"/>
              <a:t>Gıda maddesinin organoleptik özelliklerini hileye kaçmadan düzelterek kullanım değerini arttırmak</a:t>
            </a:r>
          </a:p>
        </p:txBody>
      </p:sp>
      <p:sp>
        <p:nvSpPr>
          <p:cNvPr id="3" name="Unvan 2">
            <a:extLst>
              <a:ext uri="{FF2B5EF4-FFF2-40B4-BE49-F238E27FC236}">
                <a16:creationId xmlns:a16="http://schemas.microsoft.com/office/drawing/2014/main" id="{31431614-D9C5-4EF1-AEF7-A13C9C873EBB}"/>
              </a:ext>
            </a:extLst>
          </p:cNvPr>
          <p:cNvSpPr>
            <a:spLocks noGrp="1"/>
          </p:cNvSpPr>
          <p:nvPr>
            <p:ph type="title"/>
          </p:nvPr>
        </p:nvSpPr>
        <p:spPr/>
        <p:txBody>
          <a:bodyPr>
            <a:normAutofit fontScale="90000"/>
          </a:bodyPr>
          <a:lstStyle/>
          <a:p>
            <a:r>
              <a:rPr lang="tr-TR" dirty="0">
                <a:solidFill>
                  <a:srgbClr val="FF0000"/>
                </a:solidFill>
              </a:rPr>
              <a:t>Gıda Katkı Maddelerinin Kullanım Amaçları</a:t>
            </a:r>
          </a:p>
        </p:txBody>
      </p:sp>
    </p:spTree>
    <p:extLst>
      <p:ext uri="{BB962C8B-B14F-4D97-AF65-F5344CB8AC3E}">
        <p14:creationId xmlns:p14="http://schemas.microsoft.com/office/powerpoint/2010/main" val="82709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690864" cy="4713312"/>
          </a:xfrm>
        </p:spPr>
        <p:txBody>
          <a:bodyPr>
            <a:noAutofit/>
          </a:bodyPr>
          <a:lstStyle/>
          <a:p>
            <a:pPr marL="0" indent="0">
              <a:buNone/>
            </a:pPr>
            <a:r>
              <a:rPr lang="tr-TR" sz="1400" dirty="0"/>
              <a:t>-</a:t>
            </a:r>
            <a:r>
              <a:rPr lang="tr-TR" sz="2000" dirty="0"/>
              <a:t>Gıda katkı maddesi, gıdalardaki problemleri maskelemek için kullanılamaz ancak gıdalarda oluşabilecek bozulma ve kalite kayıplarını engellemek için kullanılabilir.</a:t>
            </a:r>
          </a:p>
          <a:p>
            <a:pPr marL="0" indent="0">
              <a:buNone/>
            </a:pPr>
            <a:r>
              <a:rPr lang="tr-TR" sz="2000" dirty="0"/>
              <a:t>-Gıda katkı maddesi, her hangi bir gıdaya ilave edilirken o gıdanın bir bileşeni olarak eklenmez ancak gıda maddesine girdiğinden itibaren o gıdanın bir bileşeni olur.</a:t>
            </a:r>
          </a:p>
          <a:p>
            <a:pPr marL="0" indent="0">
              <a:buNone/>
            </a:pPr>
            <a:r>
              <a:rPr lang="tr-TR" sz="2000" dirty="0"/>
              <a:t>-Gıda katkı maddesi; tek başına bir gıda maddesi değildir ve tek başına tüketilemez.</a:t>
            </a:r>
          </a:p>
        </p:txBody>
      </p:sp>
      <p:sp>
        <p:nvSpPr>
          <p:cNvPr id="3" name="Başlık 2"/>
          <p:cNvSpPr>
            <a:spLocks noGrp="1"/>
          </p:cNvSpPr>
          <p:nvPr>
            <p:ph type="title"/>
          </p:nvPr>
        </p:nvSpPr>
        <p:spPr/>
        <p:txBody>
          <a:bodyPr>
            <a:normAutofit/>
          </a:bodyPr>
          <a:lstStyle/>
          <a:p>
            <a:r>
              <a:rPr lang="tr-TR" dirty="0">
                <a:solidFill>
                  <a:srgbClr val="FF0000"/>
                </a:solidFill>
                <a:effectLst/>
              </a:rPr>
              <a:t>Gıda Katkı Maddelerinin Özellikleri</a:t>
            </a:r>
            <a:endParaRPr lang="tr-TR" dirty="0">
              <a:solidFill>
                <a:srgbClr val="FF0000"/>
              </a:solidFill>
            </a:endParaRPr>
          </a:p>
        </p:txBody>
      </p:sp>
      <p:pic>
        <p:nvPicPr>
          <p:cNvPr id="2050" name="Picture 2" descr="C:\Users\Ramazan\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44824"/>
            <a:ext cx="2736304" cy="28803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2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DCE898D-3237-4A65-86F3-256802BA944D}"/>
              </a:ext>
            </a:extLst>
          </p:cNvPr>
          <p:cNvSpPr>
            <a:spLocks noGrp="1"/>
          </p:cNvSpPr>
          <p:nvPr>
            <p:ph idx="1"/>
          </p:nvPr>
        </p:nvSpPr>
        <p:spPr>
          <a:xfrm>
            <a:off x="457200" y="620688"/>
            <a:ext cx="8229600" cy="5475312"/>
          </a:xfrm>
        </p:spPr>
        <p:txBody>
          <a:bodyPr>
            <a:normAutofit/>
          </a:bodyPr>
          <a:lstStyle/>
          <a:p>
            <a:pPr marL="0" indent="0">
              <a:buNone/>
            </a:pPr>
            <a:r>
              <a:rPr lang="tr-TR" sz="2800" dirty="0"/>
              <a:t>-</a:t>
            </a:r>
            <a:r>
              <a:rPr lang="tr-TR" sz="2000" dirty="0"/>
              <a:t>Gıda katkı maddesinin tek başına bir besin değeri yoktur (vitamin ve kalori değeri yoktur, enerji vermez).</a:t>
            </a:r>
          </a:p>
          <a:p>
            <a:pPr marL="0" indent="0">
              <a:buNone/>
            </a:pPr>
            <a:r>
              <a:rPr lang="tr-TR" sz="2000" dirty="0"/>
              <a:t>-Gıda katkı maddesi; gıdanın besin değerini arttırmak için kullanılan bir madde değildir.</a:t>
            </a:r>
          </a:p>
          <a:p>
            <a:pPr marL="0" indent="0">
              <a:buNone/>
            </a:pPr>
            <a:r>
              <a:rPr lang="tr-TR" sz="2000" dirty="0"/>
              <a:t>-Gıda katkı maddesi; gıdanın üretimi, hazırlanması, işlenmesi, muamele edilmesi, paketlenmesi, depolanması veya taşınmasında gıdaya bulaşan (</a:t>
            </a:r>
            <a:r>
              <a:rPr lang="tr-TR" sz="2000" dirty="0" err="1"/>
              <a:t>kontaminant</a:t>
            </a:r>
            <a:r>
              <a:rPr lang="tr-TR" sz="2000" dirty="0"/>
              <a:t>) bir madde değildir.</a:t>
            </a:r>
          </a:p>
          <a:p>
            <a:pPr marL="0" indent="0">
              <a:buNone/>
            </a:pPr>
            <a:r>
              <a:rPr lang="tr-TR" sz="2000" dirty="0"/>
              <a:t>-Gıda katkı maddesi; konuğu gıdanın içerisinde homojen bir şekilde dağılmış olmalıdır. </a:t>
            </a:r>
          </a:p>
          <a:p>
            <a:endParaRPr lang="tr-TR" dirty="0"/>
          </a:p>
        </p:txBody>
      </p:sp>
    </p:spTree>
    <p:extLst>
      <p:ext uri="{BB962C8B-B14F-4D97-AF65-F5344CB8AC3E}">
        <p14:creationId xmlns:p14="http://schemas.microsoft.com/office/powerpoint/2010/main" val="166455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73D8B031-8B05-4E5F-A894-32994178619C}"/>
              </a:ext>
            </a:extLst>
          </p:cNvPr>
          <p:cNvSpPr>
            <a:spLocks noGrp="1"/>
          </p:cNvSpPr>
          <p:nvPr>
            <p:ph idx="1"/>
          </p:nvPr>
        </p:nvSpPr>
        <p:spPr/>
        <p:txBody>
          <a:bodyPr/>
          <a:lstStyle/>
          <a:p>
            <a:r>
              <a:rPr lang="tr-TR" dirty="0"/>
              <a:t>Besin öğeleri : </a:t>
            </a:r>
            <a:r>
              <a:rPr lang="tr-TR" dirty="0" err="1"/>
              <a:t>Karbonhidradlar,Yağlar,Preteinler,Mineraller</a:t>
            </a:r>
            <a:r>
              <a:rPr lang="tr-TR" dirty="0"/>
              <a:t>, Vitaminler</a:t>
            </a:r>
          </a:p>
          <a:p>
            <a:r>
              <a:rPr lang="tr-TR" dirty="0"/>
              <a:t>Besin değeri olmayan </a:t>
            </a:r>
            <a:r>
              <a:rPr lang="tr-TR" dirty="0" err="1"/>
              <a:t>kimysallar</a:t>
            </a:r>
            <a:r>
              <a:rPr lang="tr-TR" dirty="0"/>
              <a:t>: Gıda ürünlerindeki doğal kimyasallar, Gıda katkı maddeleri, Gıda </a:t>
            </a:r>
            <a:r>
              <a:rPr lang="tr-TR" dirty="0" err="1"/>
              <a:t>kontaminatları</a:t>
            </a:r>
            <a:endParaRPr lang="tr-TR" dirty="0"/>
          </a:p>
        </p:txBody>
      </p:sp>
      <p:sp>
        <p:nvSpPr>
          <p:cNvPr id="3" name="Unvan 2">
            <a:extLst>
              <a:ext uri="{FF2B5EF4-FFF2-40B4-BE49-F238E27FC236}">
                <a16:creationId xmlns:a16="http://schemas.microsoft.com/office/drawing/2014/main" id="{5F3A3CF6-CD40-4F80-BB81-12C47FD3F2E1}"/>
              </a:ext>
            </a:extLst>
          </p:cNvPr>
          <p:cNvSpPr>
            <a:spLocks noGrp="1"/>
          </p:cNvSpPr>
          <p:nvPr>
            <p:ph type="title"/>
          </p:nvPr>
        </p:nvSpPr>
        <p:spPr/>
        <p:txBody>
          <a:bodyPr>
            <a:normAutofit fontScale="90000"/>
          </a:bodyPr>
          <a:lstStyle/>
          <a:p>
            <a:r>
              <a:rPr lang="tr-TR" dirty="0">
                <a:solidFill>
                  <a:srgbClr val="FF0000"/>
                </a:solidFill>
              </a:rPr>
              <a:t>Gıdalarda Bulunabilen Kimyasal Madde Grupları</a:t>
            </a:r>
          </a:p>
        </p:txBody>
      </p:sp>
    </p:spTree>
    <p:extLst>
      <p:ext uri="{BB962C8B-B14F-4D97-AF65-F5344CB8AC3E}">
        <p14:creationId xmlns:p14="http://schemas.microsoft.com/office/powerpoint/2010/main" val="114830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marL="0" indent="0">
              <a:buNone/>
            </a:pPr>
            <a:r>
              <a:rPr lang="tr-TR" dirty="0"/>
              <a:t>Gıda katkı maddeleri doğal, doğala özdeş ve yapay maddeleri içermektedir. İster doğal, ister yapay olsun tüm katkıların zararlı olup olmamasını belirleyen faktörler katkının kullanıldığı yer ve </a:t>
            </a:r>
            <a:r>
              <a:rPr lang="tr-TR" dirty="0" err="1"/>
              <a:t>miktardır.Bunlar</a:t>
            </a:r>
            <a:r>
              <a:rPr lang="tr-TR" dirty="0"/>
              <a:t> uluslararası bilimsel otoriteler tarafından, yapılan araştırmaların değerlendirilmesi sonucu her türlü riskin minimize edilmesi çerçevesinde belirlenir ve uygulanır. Bunun yanında, doğal ve yapay ayrımı bilimsel zeminde, en azından sağlığa etki bakımından anlamını yitirmiştir. Buna örnek olarak en bilinen zehirlerden arseniğin doğada bitkilerce üretilen doğal bir ürün olması, günümüzde ilaçlarda kullanılan C vitaminin nişastadan kimyasal yöntemlerle yapay olarak üretilmesi verilebilir.</a:t>
            </a:r>
          </a:p>
        </p:txBody>
      </p:sp>
      <p:sp>
        <p:nvSpPr>
          <p:cNvPr id="3" name="Başlık 2"/>
          <p:cNvSpPr>
            <a:spLocks noGrp="1"/>
          </p:cNvSpPr>
          <p:nvPr>
            <p:ph type="title"/>
          </p:nvPr>
        </p:nvSpPr>
        <p:spPr/>
        <p:txBody>
          <a:bodyPr/>
          <a:lstStyle/>
          <a:p>
            <a:r>
              <a:rPr lang="tr-TR" dirty="0">
                <a:solidFill>
                  <a:srgbClr val="FF0000"/>
                </a:solidFill>
              </a:rPr>
              <a:t>Gıda Katkı Maddeleri Doğal Mıdır ?</a:t>
            </a:r>
          </a:p>
        </p:txBody>
      </p:sp>
    </p:spTree>
    <p:extLst>
      <p:ext uri="{BB962C8B-B14F-4D97-AF65-F5344CB8AC3E}">
        <p14:creationId xmlns:p14="http://schemas.microsoft.com/office/powerpoint/2010/main" val="280608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marL="0" indent="0">
              <a:buNone/>
            </a:pPr>
            <a:r>
              <a:rPr lang="tr-TR" dirty="0"/>
              <a:t>ADI, bir bütün olarak nüfusta ya da nüfusun belirli alt gruplarında “ortalama” ve “aşırı” tüketim tahminleriyle kıyaslanmaktadır. Ortalama ve aşırı miktarda tüketen tüketiciler için alımların ADI kapsamında olduğu varsayıldığında </a:t>
            </a:r>
            <a:r>
              <a:rPr lang="tr-TR" dirty="0" err="1"/>
              <a:t>ADI’ya</a:t>
            </a:r>
            <a:r>
              <a:rPr lang="tr-TR" dirty="0"/>
              <a:t> önemli ölçüde güvenlik marjı uygulandığından ve yan etki gözlemlenmediğinden herhangi bir zarara neden olması mümkün değildir. Müşterilerin belirli bir katkı maddesi içeren ürünlerden fazla miktarda tüketmek kaydıyla </a:t>
            </a:r>
            <a:r>
              <a:rPr lang="tr-TR" dirty="0" err="1"/>
              <a:t>ADI’yı</a:t>
            </a:r>
            <a:r>
              <a:rPr lang="tr-TR" dirty="0"/>
              <a:t> geçmediğinden emin olmak için AB mevzuatı alım miktarı çalışmalarının alım biçimlerindeki değişiklikleri değerlendirmek için yürütülmesi gerektiğini belirtmektedir.</a:t>
            </a:r>
          </a:p>
        </p:txBody>
      </p:sp>
      <p:sp>
        <p:nvSpPr>
          <p:cNvPr id="3" name="Başlık 2"/>
          <p:cNvSpPr>
            <a:spLocks noGrp="1"/>
          </p:cNvSpPr>
          <p:nvPr>
            <p:ph type="title"/>
          </p:nvPr>
        </p:nvSpPr>
        <p:spPr>
          <a:xfrm>
            <a:off x="457200" y="332656"/>
            <a:ext cx="8229600" cy="1224136"/>
          </a:xfrm>
        </p:spPr>
        <p:txBody>
          <a:bodyPr>
            <a:normAutofit fontScale="90000"/>
          </a:bodyPr>
          <a:lstStyle/>
          <a:p>
            <a:r>
              <a:rPr lang="tr-TR" dirty="0">
                <a:solidFill>
                  <a:srgbClr val="FF0000"/>
                </a:solidFill>
              </a:rPr>
              <a:t>Kabul Edilen Günlük Alım Miktarı(ADI) Nedir ?</a:t>
            </a:r>
          </a:p>
        </p:txBody>
      </p:sp>
    </p:spTree>
    <p:extLst>
      <p:ext uri="{BB962C8B-B14F-4D97-AF65-F5344CB8AC3E}">
        <p14:creationId xmlns:p14="http://schemas.microsoft.com/office/powerpoint/2010/main" val="111029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DD5CBDB6-EACF-4CF1-8193-3BBA43976AFD}"/>
              </a:ext>
            </a:extLst>
          </p:cNvPr>
          <p:cNvSpPr>
            <a:spLocks noGrp="1"/>
          </p:cNvSpPr>
          <p:nvPr>
            <p:ph idx="1"/>
          </p:nvPr>
        </p:nvSpPr>
        <p:spPr/>
        <p:txBody>
          <a:bodyPr/>
          <a:lstStyle/>
          <a:p>
            <a:r>
              <a:rPr lang="tr-TR" dirty="0" err="1"/>
              <a:t>Noael</a:t>
            </a:r>
            <a:r>
              <a:rPr lang="tr-TR" dirty="0"/>
              <a:t> : </a:t>
            </a:r>
            <a:r>
              <a:rPr lang="tr-TR" dirty="0" err="1"/>
              <a:t>Noopservet</a:t>
            </a:r>
            <a:r>
              <a:rPr lang="tr-TR" dirty="0"/>
              <a:t> </a:t>
            </a:r>
            <a:r>
              <a:rPr lang="tr-TR" dirty="0" err="1"/>
              <a:t>advers</a:t>
            </a:r>
            <a:r>
              <a:rPr lang="tr-TR" dirty="0"/>
              <a:t> </a:t>
            </a:r>
            <a:r>
              <a:rPr lang="tr-TR" dirty="0" err="1"/>
              <a:t>effekt</a:t>
            </a:r>
            <a:r>
              <a:rPr lang="tr-TR" dirty="0"/>
              <a:t> </a:t>
            </a:r>
            <a:r>
              <a:rPr lang="tr-TR" dirty="0" err="1"/>
              <a:t>level</a:t>
            </a:r>
            <a:r>
              <a:rPr lang="tr-TR" dirty="0"/>
              <a:t> ( deney hayvanlarında gözlene bilen hiçbir yan etki göstermeyen doz)</a:t>
            </a:r>
          </a:p>
          <a:p>
            <a:r>
              <a:rPr lang="tr-TR" dirty="0"/>
              <a:t>ADI: (</a:t>
            </a:r>
            <a:r>
              <a:rPr lang="tr-TR" dirty="0" err="1"/>
              <a:t>acceptabledaily</a:t>
            </a:r>
            <a:r>
              <a:rPr lang="tr-TR" dirty="0"/>
              <a:t> </a:t>
            </a:r>
            <a:r>
              <a:rPr lang="tr-TR" dirty="0" err="1"/>
              <a:t>untake</a:t>
            </a:r>
            <a:r>
              <a:rPr lang="tr-TR" dirty="0"/>
              <a:t>) günlük alınmasına izin verilen miktar değeri insanla da güvenli doz olarak kabul edilir.</a:t>
            </a:r>
          </a:p>
          <a:p>
            <a:endParaRPr lang="tr-TR" dirty="0"/>
          </a:p>
        </p:txBody>
      </p:sp>
      <p:sp>
        <p:nvSpPr>
          <p:cNvPr id="3" name="Unvan 2">
            <a:extLst>
              <a:ext uri="{FF2B5EF4-FFF2-40B4-BE49-F238E27FC236}">
                <a16:creationId xmlns:a16="http://schemas.microsoft.com/office/drawing/2014/main" id="{F5347CE3-9D82-4D8D-885A-42E0504071D5}"/>
              </a:ext>
            </a:extLst>
          </p:cNvPr>
          <p:cNvSpPr>
            <a:spLocks noGrp="1"/>
          </p:cNvSpPr>
          <p:nvPr>
            <p:ph type="title"/>
          </p:nvPr>
        </p:nvSpPr>
        <p:spPr/>
        <p:txBody>
          <a:bodyPr>
            <a:normAutofit fontScale="90000"/>
          </a:bodyPr>
          <a:lstStyle/>
          <a:p>
            <a:r>
              <a:rPr lang="tr-TR" dirty="0">
                <a:solidFill>
                  <a:srgbClr val="FF0000"/>
                </a:solidFill>
              </a:rPr>
              <a:t>Gıda Katkı Maddelerinin Güvenli Kullanım Miktarı Adı</a:t>
            </a:r>
          </a:p>
        </p:txBody>
      </p:sp>
    </p:spTree>
    <p:extLst>
      <p:ext uri="{BB962C8B-B14F-4D97-AF65-F5344CB8AC3E}">
        <p14:creationId xmlns:p14="http://schemas.microsoft.com/office/powerpoint/2010/main" val="238523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258816" cy="4572000"/>
          </a:xfrm>
        </p:spPr>
        <p:txBody>
          <a:bodyPr>
            <a:normAutofit/>
          </a:bodyPr>
          <a:lstStyle/>
          <a:p>
            <a:pPr marL="0" indent="0">
              <a:buNone/>
            </a:pPr>
            <a:r>
              <a:rPr lang="tr-TR" b="1" dirty="0"/>
              <a:t>1.Tatlandırıcılar:</a:t>
            </a:r>
          </a:p>
          <a:p>
            <a:pPr marL="0" indent="0">
              <a:buNone/>
            </a:pPr>
            <a:r>
              <a:rPr lang="tr-TR" dirty="0"/>
              <a:t>Sofralık tatlandırıcılarda veya gıdalarda tatlı tat vermek amacıyla kullanılan maddelerdir.</a:t>
            </a:r>
          </a:p>
        </p:txBody>
      </p:sp>
      <p:sp>
        <p:nvSpPr>
          <p:cNvPr id="3" name="Başlık 2"/>
          <p:cNvSpPr>
            <a:spLocks noGrp="1"/>
          </p:cNvSpPr>
          <p:nvPr>
            <p:ph type="title"/>
          </p:nvPr>
        </p:nvSpPr>
        <p:spPr/>
        <p:txBody>
          <a:bodyPr/>
          <a:lstStyle/>
          <a:p>
            <a:r>
              <a:rPr lang="it-IT" dirty="0">
                <a:solidFill>
                  <a:srgbClr val="FF0000"/>
                </a:solidFill>
              </a:rPr>
              <a:t>Kısaca Gıda Katkı Maddeleri Listesi</a:t>
            </a:r>
            <a:endParaRPr lang="tr-TR"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08920"/>
            <a:ext cx="3909119" cy="289465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5873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352928" cy="5400600"/>
          </a:xfrm>
        </p:spPr>
        <p:txBody>
          <a:bodyPr>
            <a:normAutofit fontScale="92500" lnSpcReduction="10000"/>
          </a:bodyPr>
          <a:lstStyle/>
          <a:p>
            <a:r>
              <a:rPr lang="tr-TR" dirty="0"/>
              <a:t>Gıda Katkı Maddesi Nedir ?</a:t>
            </a:r>
          </a:p>
          <a:p>
            <a:r>
              <a:rPr lang="tr-TR" dirty="0"/>
              <a:t>Gıda Güvenliği Tarihçesi</a:t>
            </a:r>
          </a:p>
          <a:p>
            <a:r>
              <a:rPr lang="tr-TR" dirty="0"/>
              <a:t>Gıda Katkı Maddelerinin Özellikleri</a:t>
            </a:r>
          </a:p>
          <a:p>
            <a:r>
              <a:rPr lang="tr-TR" dirty="0"/>
              <a:t>Gıda Katkı Maddeleri Doğal Mıdır ?</a:t>
            </a:r>
          </a:p>
          <a:p>
            <a:r>
              <a:rPr lang="tr-TR" dirty="0"/>
              <a:t>Kabul Edilen Günlük Alım Miktarı(ADI) Nedir ?</a:t>
            </a:r>
          </a:p>
          <a:p>
            <a:r>
              <a:rPr lang="it-IT" dirty="0"/>
              <a:t>Kısaca Gıda Katkı Maddeleri Listesi</a:t>
            </a:r>
            <a:endParaRPr lang="tr-TR" dirty="0"/>
          </a:p>
          <a:p>
            <a:r>
              <a:rPr lang="tr-TR" dirty="0"/>
              <a:t>E Kodları Ve Anlamları Nelerdir ?</a:t>
            </a:r>
          </a:p>
          <a:p>
            <a:r>
              <a:rPr lang="tr-TR" dirty="0"/>
              <a:t>Kısaca E Kodları Listesi</a:t>
            </a:r>
          </a:p>
          <a:p>
            <a:r>
              <a:rPr lang="tr-TR" dirty="0"/>
              <a:t>Katkı Maddesi Kullanılmazsa Gıdalar Daha Mı Sağlıklı Olur ?</a:t>
            </a:r>
          </a:p>
          <a:p>
            <a:r>
              <a:rPr lang="tr-TR" dirty="0"/>
              <a:t>Katkı Maddelerinin Güvenliği Nasıl Belirlenir ?</a:t>
            </a:r>
          </a:p>
          <a:p>
            <a:r>
              <a:rPr lang="tr-TR" dirty="0"/>
              <a:t>Gıda Katkı Maddelerinin İnsan Sağlığı İle İlişkisi Nedir ?</a:t>
            </a:r>
          </a:p>
          <a:p>
            <a:r>
              <a:rPr lang="tr-TR" dirty="0"/>
              <a:t>Kaynakça</a:t>
            </a:r>
          </a:p>
        </p:txBody>
      </p:sp>
      <p:sp>
        <p:nvSpPr>
          <p:cNvPr id="2" name="Başlık 1"/>
          <p:cNvSpPr>
            <a:spLocks noGrp="1"/>
          </p:cNvSpPr>
          <p:nvPr>
            <p:ph type="title"/>
          </p:nvPr>
        </p:nvSpPr>
        <p:spPr>
          <a:xfrm>
            <a:off x="457200" y="-459432"/>
            <a:ext cx="8229600" cy="1440160"/>
          </a:xfrm>
        </p:spPr>
        <p:txBody>
          <a:bodyPr/>
          <a:lstStyle/>
          <a:p>
            <a:r>
              <a:rPr lang="tr-TR" dirty="0">
                <a:solidFill>
                  <a:srgbClr val="FF0000"/>
                </a:solidFill>
              </a:rPr>
              <a:t>İÇİNDEKİLER</a:t>
            </a:r>
            <a:r>
              <a:rPr lang="tr-TR" dirty="0">
                <a:solidFill>
                  <a:schemeClr val="tx1"/>
                </a:solidFill>
              </a:rPr>
              <a:t> </a:t>
            </a:r>
          </a:p>
        </p:txBody>
      </p:sp>
    </p:spTree>
    <p:extLst>
      <p:ext uri="{BB962C8B-B14F-4D97-AF65-F5344CB8AC3E}">
        <p14:creationId xmlns:p14="http://schemas.microsoft.com/office/powerpoint/2010/main" val="342349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268760"/>
            <a:ext cx="5050904" cy="4827240"/>
          </a:xfrm>
        </p:spPr>
        <p:txBody>
          <a:bodyPr>
            <a:normAutofit fontScale="85000" lnSpcReduction="10000"/>
          </a:bodyPr>
          <a:lstStyle/>
          <a:p>
            <a:pPr fontAlgn="base"/>
            <a:r>
              <a:rPr lang="tr-TR" b="1" dirty="0"/>
              <a:t>2. Renklendiriciler</a:t>
            </a:r>
            <a:endParaRPr lang="tr-TR" dirty="0"/>
          </a:p>
          <a:p>
            <a:pPr marL="0" indent="0" fontAlgn="base">
              <a:buNone/>
            </a:pPr>
            <a:r>
              <a:rPr lang="tr-TR" dirty="0"/>
              <a:t>Gıdalara renk veren veya rengini geri kazandıran, gıdaların doğal bileşenlerini ve genel olarak olduğu gibi gıda olarak tüketilmeyen doğal kaynakları içeren ve genellikle gıdanın karakteristik bir bileşeni olarak kullanılmayan maddeler, ayrıca gıda maddelerinden ve diğer yenilebilir doğal kaynaklardan fiziksel ve/veya kimyasal </a:t>
            </a:r>
            <a:r>
              <a:rPr lang="tr-TR" dirty="0" err="1"/>
              <a:t>ekstraksiyonla</a:t>
            </a:r>
            <a:r>
              <a:rPr lang="tr-TR" dirty="0"/>
              <a:t> elde edilen diğer besleyici veya aromatik bileşenleri içermeyecek şekilde pigmentlerin </a:t>
            </a:r>
            <a:r>
              <a:rPr lang="tr-TR" dirty="0" err="1"/>
              <a:t>selektif</a:t>
            </a:r>
            <a:r>
              <a:rPr lang="tr-TR" dirty="0"/>
              <a:t> </a:t>
            </a:r>
            <a:r>
              <a:rPr lang="tr-TR" dirty="0" err="1"/>
              <a:t>ekstraksiyonuyla</a:t>
            </a:r>
            <a:r>
              <a:rPr lang="tr-TR" dirty="0"/>
              <a:t> oluşturulan preparatlardır.</a:t>
            </a:r>
          </a:p>
          <a:p>
            <a:endParaRPr lang="tr-TR" dirty="0"/>
          </a:p>
        </p:txBody>
      </p:sp>
      <p:sp>
        <p:nvSpPr>
          <p:cNvPr id="3" name="Başlık 2"/>
          <p:cNvSpPr>
            <a:spLocks noGrp="1"/>
          </p:cNvSpPr>
          <p:nvPr>
            <p:ph type="title"/>
          </p:nvPr>
        </p:nvSpPr>
        <p:spPr>
          <a:xfrm>
            <a:off x="457200" y="152400"/>
            <a:ext cx="8229600" cy="972344"/>
          </a:xfrm>
        </p:spPr>
        <p:txBody>
          <a:bodyPr/>
          <a:lstStyle/>
          <a:p>
            <a:endParaRPr lang="tr-T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7032"/>
            <a:ext cx="3026544" cy="268324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886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618856" cy="4572000"/>
          </a:xfrm>
        </p:spPr>
        <p:txBody>
          <a:bodyPr/>
          <a:lstStyle/>
          <a:p>
            <a:pPr fontAlgn="base"/>
            <a:r>
              <a:rPr lang="tr-TR" b="1" dirty="0"/>
              <a:t>3. Koruyucular</a:t>
            </a:r>
            <a:endParaRPr lang="tr-TR" dirty="0"/>
          </a:p>
          <a:p>
            <a:pPr marL="0" indent="0" fontAlgn="base">
              <a:buNone/>
            </a:pPr>
            <a:r>
              <a:rPr lang="tr-TR" dirty="0"/>
              <a:t>Gıdaları, mikroorganizmaların sebep olduğu bozulmalara ve/veya patojen mikroorganizmaların gelişmelerine karşı koruyarak raf ömürlerinin uzatılmasını sağlayan maddelerdir.</a:t>
            </a:r>
          </a:p>
          <a:p>
            <a:endParaRPr lang="tr-TR" dirty="0"/>
          </a:p>
        </p:txBody>
      </p:sp>
      <p:sp>
        <p:nvSpPr>
          <p:cNvPr id="3" name="Başlık 2"/>
          <p:cNvSpPr>
            <a:spLocks noGrp="1"/>
          </p:cNvSpPr>
          <p:nvPr>
            <p:ph type="title"/>
          </p:nvPr>
        </p:nvSpPr>
        <p:spPr/>
        <p:txBody>
          <a:bodyPr/>
          <a:lstStyle/>
          <a:p>
            <a:endParaRPr lang="tr-TR"/>
          </a:p>
        </p:txBody>
      </p:sp>
      <p:pic>
        <p:nvPicPr>
          <p:cNvPr id="5122" name="Picture 2" descr="C:\Users\Ramazan\Desktop\5f4772acf99fa4e8cf5c2fc67e0dd378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36912"/>
            <a:ext cx="3250540" cy="296263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2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762872" cy="4572000"/>
          </a:xfrm>
        </p:spPr>
        <p:txBody>
          <a:bodyPr/>
          <a:lstStyle/>
          <a:p>
            <a:pPr fontAlgn="base"/>
            <a:r>
              <a:rPr lang="tr-TR" b="1" dirty="0"/>
              <a:t>4. Antioksidanlar</a:t>
            </a:r>
            <a:endParaRPr lang="tr-TR" dirty="0"/>
          </a:p>
          <a:p>
            <a:pPr marL="0" indent="0" fontAlgn="base">
              <a:buNone/>
            </a:pPr>
            <a:r>
              <a:rPr lang="tr-TR" dirty="0"/>
              <a:t>Yağların acılaşması ve renk değişikliği gibi </a:t>
            </a:r>
            <a:r>
              <a:rPr lang="tr-TR" dirty="0" err="1"/>
              <a:t>oksidasyonun</a:t>
            </a:r>
            <a:r>
              <a:rPr lang="tr-TR" dirty="0"/>
              <a:t> neden olduğu bozulmalara karşı koruyarak, gıdaların raf ömürlerinin uzatılmasını sağlayan maddelerdir.</a:t>
            </a:r>
          </a:p>
          <a:p>
            <a:endParaRPr lang="tr-TR" dirty="0"/>
          </a:p>
        </p:txBody>
      </p:sp>
      <p:sp>
        <p:nvSpPr>
          <p:cNvPr id="3" name="Başlık 2"/>
          <p:cNvSpPr>
            <a:spLocks noGrp="1"/>
          </p:cNvSpPr>
          <p:nvPr>
            <p:ph type="title"/>
          </p:nvPr>
        </p:nvSpPr>
        <p:spPr/>
        <p:txBody>
          <a:bodyPr/>
          <a:lstStyle/>
          <a:p>
            <a:endParaRPr lang="tr-TR"/>
          </a:p>
        </p:txBody>
      </p:sp>
      <p:pic>
        <p:nvPicPr>
          <p:cNvPr id="6146" name="Picture 2" descr="C:\Users\Ramazan\Desktop\antioksidan-nedir-antioksianlar-nelerdir-66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3287266" cy="31432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86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7787208" cy="4572000"/>
          </a:xfrm>
        </p:spPr>
        <p:txBody>
          <a:bodyPr>
            <a:normAutofit/>
          </a:bodyPr>
          <a:lstStyle/>
          <a:p>
            <a:pPr fontAlgn="base"/>
            <a:r>
              <a:rPr lang="tr-TR" b="1" dirty="0"/>
              <a:t>.5. Taşıyıcılar</a:t>
            </a:r>
            <a:endParaRPr lang="tr-TR" dirty="0"/>
          </a:p>
          <a:p>
            <a:pPr marL="0" indent="0" fontAlgn="base">
              <a:buNone/>
            </a:pPr>
            <a:r>
              <a:rPr lang="tr-TR" dirty="0"/>
              <a:t>Gıdalara besinsel veya fizyolojik amaçlarla ilave edilen gıda katkı maddelerini veya aroma vericileri, gıda enzimlerini, besin maddelerini ve/veya diğer maddeleri; bu maddelerin teknolojik fonksiyonlarını değiştirmeden ve birbirleri ile herhangi bir teknolojik etki göstermeden çözmek, seyreltmek, </a:t>
            </a:r>
            <a:r>
              <a:rPr lang="tr-TR" dirty="0" err="1"/>
              <a:t>disperse</a:t>
            </a:r>
            <a:r>
              <a:rPr lang="tr-TR" dirty="0"/>
              <a:t> etmek veya fiziksel yollarla </a:t>
            </a:r>
            <a:r>
              <a:rPr lang="tr-TR" dirty="0" err="1"/>
              <a:t>modifiye</a:t>
            </a:r>
            <a:r>
              <a:rPr lang="tr-TR" dirty="0"/>
              <a:t> ederek, bu maddelerin işleme, uygulama ve kullanımını kolaylaştıran maddeleri</a:t>
            </a:r>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84590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906888" cy="4572000"/>
          </a:xfrm>
        </p:spPr>
        <p:txBody>
          <a:bodyPr/>
          <a:lstStyle/>
          <a:p>
            <a:pPr fontAlgn="base"/>
            <a:r>
              <a:rPr lang="tr-TR" b="1" dirty="0"/>
              <a:t>6. Asitler</a:t>
            </a:r>
            <a:endParaRPr lang="tr-TR" dirty="0"/>
          </a:p>
          <a:p>
            <a:pPr marL="0" indent="0" fontAlgn="base">
              <a:buNone/>
            </a:pPr>
            <a:r>
              <a:rPr lang="tr-TR" dirty="0"/>
              <a:t>Asitliği arttıran ve/veya gıdada ekşi bir tat oluşumunu sağlayan maddelerdir.</a:t>
            </a:r>
          </a:p>
          <a:p>
            <a:endParaRPr lang="tr-TR" dirty="0"/>
          </a:p>
        </p:txBody>
      </p:sp>
      <p:sp>
        <p:nvSpPr>
          <p:cNvPr id="3" name="Başlık 2"/>
          <p:cNvSpPr>
            <a:spLocks noGrp="1"/>
          </p:cNvSpPr>
          <p:nvPr>
            <p:ph type="title"/>
          </p:nvPr>
        </p:nvSpPr>
        <p:spPr/>
        <p:txBody>
          <a:bodyPr/>
          <a:lstStyle/>
          <a:p>
            <a:endParaRPr lang="tr-TR"/>
          </a:p>
        </p:txBody>
      </p:sp>
      <p:pic>
        <p:nvPicPr>
          <p:cNvPr id="7170" name="Picture 2" descr="C:\Users\Ramazan\Desktop\corrosive-98841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364" y="3140968"/>
            <a:ext cx="3408040" cy="319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0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5626968" cy="4572000"/>
          </a:xfrm>
        </p:spPr>
        <p:txBody>
          <a:bodyPr/>
          <a:lstStyle/>
          <a:p>
            <a:pPr fontAlgn="base"/>
            <a:r>
              <a:rPr lang="tr-TR" b="1" dirty="0"/>
              <a:t>7. Asitlik Düzenleyiciler</a:t>
            </a:r>
            <a:endParaRPr lang="tr-TR" dirty="0"/>
          </a:p>
          <a:p>
            <a:pPr marL="0" indent="0" fontAlgn="base">
              <a:buNone/>
            </a:pPr>
            <a:r>
              <a:rPr lang="tr-TR" dirty="0"/>
              <a:t>Gıdaların asitlik veya alkaliliğini değiştiren veya kontrol eden maddelerdir.</a:t>
            </a:r>
          </a:p>
          <a:p>
            <a:endParaRPr lang="tr-TR" dirty="0"/>
          </a:p>
        </p:txBody>
      </p:sp>
      <p:sp>
        <p:nvSpPr>
          <p:cNvPr id="3" name="Başlık 2"/>
          <p:cNvSpPr>
            <a:spLocks noGrp="1"/>
          </p:cNvSpPr>
          <p:nvPr>
            <p:ph type="title"/>
          </p:nvPr>
        </p:nvSpPr>
        <p:spPr/>
        <p:txBody>
          <a:bodyPr/>
          <a:lstStyle/>
          <a:p>
            <a:endParaRPr lang="tr-TR"/>
          </a:p>
        </p:txBody>
      </p:sp>
      <p:pic>
        <p:nvPicPr>
          <p:cNvPr id="8194" name="Picture 2" descr="C:\Users\Ramazan\Desktop\21234_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140968"/>
            <a:ext cx="3969702" cy="29523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01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978896" cy="4572000"/>
          </a:xfrm>
        </p:spPr>
        <p:txBody>
          <a:bodyPr/>
          <a:lstStyle/>
          <a:p>
            <a:pPr fontAlgn="base"/>
            <a:r>
              <a:rPr lang="tr-TR" b="1" dirty="0"/>
              <a:t>8. Topaklanmayı Önleyiciler</a:t>
            </a:r>
            <a:endParaRPr lang="tr-TR" dirty="0"/>
          </a:p>
          <a:p>
            <a:pPr marL="0" indent="0" fontAlgn="base">
              <a:buNone/>
            </a:pPr>
            <a:r>
              <a:rPr lang="tr-TR" dirty="0"/>
              <a:t>Gıda parçacıklarının birbirine yapışma eğilimini azaltan maddelerdir.</a:t>
            </a:r>
          </a:p>
          <a:p>
            <a:endParaRPr lang="tr-TR" dirty="0"/>
          </a:p>
        </p:txBody>
      </p:sp>
      <p:sp>
        <p:nvSpPr>
          <p:cNvPr id="3" name="Başlık 2"/>
          <p:cNvSpPr>
            <a:spLocks noGrp="1"/>
          </p:cNvSpPr>
          <p:nvPr>
            <p:ph type="title"/>
          </p:nvPr>
        </p:nvSpPr>
        <p:spPr/>
        <p:txBody>
          <a:bodyPr/>
          <a:lstStyle/>
          <a:p>
            <a:endParaRPr lang="tr-TR"/>
          </a:p>
        </p:txBody>
      </p:sp>
      <p:pic>
        <p:nvPicPr>
          <p:cNvPr id="9218" name="Picture 2" descr="C:\Users\Ramazan\Desktop\tuzçeşitleri-702x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212976"/>
            <a:ext cx="3816424" cy="29333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61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5338936" cy="4572000"/>
          </a:xfrm>
        </p:spPr>
        <p:txBody>
          <a:bodyPr/>
          <a:lstStyle/>
          <a:p>
            <a:r>
              <a:rPr lang="tr-TR" b="1" dirty="0"/>
              <a:t>9. Köpüklenmeyi Önleyiciler</a:t>
            </a:r>
          </a:p>
          <a:p>
            <a:pPr marL="0" indent="0">
              <a:buNone/>
            </a:pPr>
            <a:r>
              <a:rPr lang="tr-TR" dirty="0"/>
              <a:t>Köpüklenmeyi azaltan veya önleyen maddelerdir.</a:t>
            </a:r>
          </a:p>
        </p:txBody>
      </p:sp>
      <p:sp>
        <p:nvSpPr>
          <p:cNvPr id="3" name="Başlık 2"/>
          <p:cNvSpPr>
            <a:spLocks noGrp="1"/>
          </p:cNvSpPr>
          <p:nvPr>
            <p:ph type="title"/>
          </p:nvPr>
        </p:nvSpPr>
        <p:spPr/>
        <p:txBody>
          <a:bodyPr/>
          <a:lstStyle/>
          <a:p>
            <a:endParaRPr lang="tr-TR"/>
          </a:p>
        </p:txBody>
      </p:sp>
      <p:pic>
        <p:nvPicPr>
          <p:cNvPr id="10242" name="Picture 2" descr="C:\Users\Ramazan\Desktop\kopuk-kesici-50-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96952"/>
            <a:ext cx="4293096" cy="280831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1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546848" cy="4572000"/>
          </a:xfrm>
        </p:spPr>
        <p:txBody>
          <a:bodyPr/>
          <a:lstStyle/>
          <a:p>
            <a:pPr fontAlgn="base"/>
            <a:r>
              <a:rPr lang="tr-TR" b="1" dirty="0"/>
              <a:t>10. Hacim arttırıcılar</a:t>
            </a:r>
            <a:endParaRPr lang="tr-TR" dirty="0"/>
          </a:p>
          <a:p>
            <a:pPr marL="0" indent="0" fontAlgn="base">
              <a:buNone/>
            </a:pPr>
            <a:r>
              <a:rPr lang="tr-TR" dirty="0"/>
              <a:t>Gıdaların mevcut enerji değerini önemli oranda artırmadan, gıdaların hacmini artıran maddelerdir.</a:t>
            </a:r>
          </a:p>
          <a:p>
            <a:endParaRPr lang="tr-TR" dirty="0"/>
          </a:p>
        </p:txBody>
      </p:sp>
      <p:sp>
        <p:nvSpPr>
          <p:cNvPr id="3" name="Başlık 2"/>
          <p:cNvSpPr>
            <a:spLocks noGrp="1"/>
          </p:cNvSpPr>
          <p:nvPr>
            <p:ph type="title"/>
          </p:nvPr>
        </p:nvSpPr>
        <p:spPr/>
        <p:txBody>
          <a:bodyPr/>
          <a:lstStyle/>
          <a:p>
            <a:endParaRPr lang="tr-TR"/>
          </a:p>
        </p:txBody>
      </p:sp>
      <p:pic>
        <p:nvPicPr>
          <p:cNvPr id="11266" name="Picture 2" descr="C:\Users\Ramazan\Desktop\polidekstroz-1kg_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501008"/>
            <a:ext cx="3960440" cy="279824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2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546848" cy="4572000"/>
          </a:xfrm>
        </p:spPr>
        <p:txBody>
          <a:bodyPr/>
          <a:lstStyle/>
          <a:p>
            <a:pPr fontAlgn="base"/>
            <a:r>
              <a:rPr lang="tr-TR" b="1" dirty="0"/>
              <a:t>11. </a:t>
            </a:r>
            <a:r>
              <a:rPr lang="tr-TR" b="1" dirty="0" err="1"/>
              <a:t>Emülgatörler</a:t>
            </a:r>
            <a:endParaRPr lang="tr-TR" dirty="0"/>
          </a:p>
          <a:p>
            <a:pPr marL="0" indent="0" fontAlgn="base">
              <a:buNone/>
            </a:pPr>
            <a:r>
              <a:rPr lang="tr-TR" dirty="0"/>
              <a:t>Bir gıda maddesinde, yağ ve su gibi birbiri ile karışmayan iki veya daha fazla fazın homojen bir karışım oluşturmasını veya oluşan homojen karışımın sürekliliğini sağlayan maddelerdir.</a:t>
            </a:r>
          </a:p>
          <a:p>
            <a:endParaRPr lang="tr-TR" dirty="0"/>
          </a:p>
        </p:txBody>
      </p:sp>
      <p:sp>
        <p:nvSpPr>
          <p:cNvPr id="3" name="Başlık 2"/>
          <p:cNvSpPr>
            <a:spLocks noGrp="1"/>
          </p:cNvSpPr>
          <p:nvPr>
            <p:ph type="title"/>
          </p:nvPr>
        </p:nvSpPr>
        <p:spPr/>
        <p:txBody>
          <a:bodyPr/>
          <a:lstStyle/>
          <a:p>
            <a:endParaRPr lang="tr-TR"/>
          </a:p>
        </p:txBody>
      </p:sp>
      <p:pic>
        <p:nvPicPr>
          <p:cNvPr id="12290" name="Picture 2" descr="C:\Users\Ramazan\Desktop\emülsiy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78344"/>
            <a:ext cx="3793604" cy="244827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9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77B21DC7-60C4-4E01-9BB9-402C75C9A332}"/>
              </a:ext>
            </a:extLst>
          </p:cNvPr>
          <p:cNvSpPr>
            <a:spLocks noGrp="1"/>
          </p:cNvSpPr>
          <p:nvPr>
            <p:ph idx="1"/>
          </p:nvPr>
        </p:nvSpPr>
        <p:spPr>
          <a:xfrm>
            <a:off x="457200" y="692696"/>
            <a:ext cx="8229600" cy="5403304"/>
          </a:xfrm>
        </p:spPr>
        <p:txBody>
          <a:bodyPr/>
          <a:lstStyle/>
          <a:p>
            <a:r>
              <a:rPr lang="tr-TR" dirty="0"/>
              <a:t>Gıda Katkı Maddelerinin Kullanım Amaçları</a:t>
            </a:r>
          </a:p>
          <a:p>
            <a:r>
              <a:rPr lang="tr-TR" dirty="0"/>
              <a:t>Ulusal Mevzuatlarda Gıda Katkı Maddeleri</a:t>
            </a:r>
          </a:p>
          <a:p>
            <a:r>
              <a:rPr lang="tr-TR" dirty="0"/>
              <a:t>Gıdalarda Bulunabilen Kimyasal Madde Grupları</a:t>
            </a:r>
          </a:p>
          <a:p>
            <a:r>
              <a:rPr lang="tr-TR" dirty="0"/>
              <a:t>Gıda Katkı Maddelerinin Güvenli Kullanım Miktarı Adı</a:t>
            </a:r>
          </a:p>
          <a:p>
            <a:r>
              <a:rPr lang="tr-TR" dirty="0" err="1"/>
              <a:t>Toksikokinetik</a:t>
            </a:r>
            <a:r>
              <a:rPr lang="tr-TR" dirty="0"/>
              <a:t> Çalışmaları </a:t>
            </a:r>
          </a:p>
          <a:p>
            <a:r>
              <a:rPr lang="tr-TR" dirty="0" err="1"/>
              <a:t>Toksisite</a:t>
            </a:r>
            <a:r>
              <a:rPr lang="tr-TR" dirty="0"/>
              <a:t> Testleri</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427940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762872" cy="4572000"/>
          </a:xfrm>
        </p:spPr>
        <p:txBody>
          <a:bodyPr/>
          <a:lstStyle/>
          <a:p>
            <a:r>
              <a:rPr lang="tr-TR" b="1" dirty="0"/>
              <a:t>12. </a:t>
            </a:r>
            <a:r>
              <a:rPr lang="tr-TR" b="1" dirty="0" err="1"/>
              <a:t>Emülsifiye</a:t>
            </a:r>
            <a:r>
              <a:rPr lang="tr-TR" b="1" dirty="0"/>
              <a:t> Edici Tuzlar</a:t>
            </a:r>
          </a:p>
          <a:p>
            <a:pPr marL="0" indent="0">
              <a:buNone/>
            </a:pPr>
            <a:r>
              <a:rPr lang="tr-TR" dirty="0"/>
              <a:t>Peynirde bulunan proteinleri </a:t>
            </a:r>
            <a:r>
              <a:rPr lang="tr-TR" dirty="0" err="1"/>
              <a:t>dispers</a:t>
            </a:r>
            <a:r>
              <a:rPr lang="tr-TR" dirty="0"/>
              <a:t> hale getirerek yağ ve diğer bileşenlerin homojen dağılımını sağlayan maddelerdir.</a:t>
            </a:r>
          </a:p>
        </p:txBody>
      </p:sp>
      <p:sp>
        <p:nvSpPr>
          <p:cNvPr id="3" name="Başlık 2"/>
          <p:cNvSpPr>
            <a:spLocks noGrp="1"/>
          </p:cNvSpPr>
          <p:nvPr>
            <p:ph type="title"/>
          </p:nvPr>
        </p:nvSpPr>
        <p:spPr/>
        <p:txBody>
          <a:bodyPr/>
          <a:lstStyle/>
          <a:p>
            <a:endParaRPr lang="tr-TR"/>
          </a:p>
        </p:txBody>
      </p:sp>
      <p:pic>
        <p:nvPicPr>
          <p:cNvPr id="13314" name="Picture 2" descr="C:\Users\Ramazan\Desktop\cat-images-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29000"/>
            <a:ext cx="3312368" cy="26041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32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7643192" cy="4572000"/>
          </a:xfrm>
        </p:spPr>
        <p:txBody>
          <a:bodyPr/>
          <a:lstStyle/>
          <a:p>
            <a:pPr fontAlgn="base"/>
            <a:r>
              <a:rPr lang="tr-TR" b="1" dirty="0"/>
              <a:t>13. Sertleştiriciler</a:t>
            </a:r>
            <a:endParaRPr lang="tr-TR" dirty="0"/>
          </a:p>
          <a:p>
            <a:pPr marL="0" indent="0" fontAlgn="base">
              <a:buNone/>
            </a:pPr>
            <a:r>
              <a:rPr lang="tr-TR" dirty="0"/>
              <a:t>Meyve ve sebzelerin dokularını sert veya gevrek hale getiren veya koruyan veya </a:t>
            </a:r>
            <a:r>
              <a:rPr lang="tr-TR" dirty="0" err="1"/>
              <a:t>jelleştiriciler</a:t>
            </a:r>
            <a:r>
              <a:rPr lang="tr-TR" dirty="0"/>
              <a:t> ile etkileşerek jel oluşumunu sağlayan veya güçlendiren maddelerdir.</a:t>
            </a:r>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7633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402832" cy="4572000"/>
          </a:xfrm>
        </p:spPr>
        <p:txBody>
          <a:bodyPr/>
          <a:lstStyle/>
          <a:p>
            <a:pPr fontAlgn="base"/>
            <a:r>
              <a:rPr lang="tr-TR" b="1" dirty="0"/>
              <a:t>.14. Aroma Arttırıcılar</a:t>
            </a:r>
            <a:endParaRPr lang="tr-TR" dirty="0"/>
          </a:p>
          <a:p>
            <a:pPr marL="0" indent="0" fontAlgn="base">
              <a:buNone/>
            </a:pPr>
            <a:r>
              <a:rPr lang="tr-TR" dirty="0"/>
              <a:t>Gıdanın mevcut tat ve/veya kokusunu artıran maddelerdir.</a:t>
            </a:r>
          </a:p>
          <a:p>
            <a:endParaRPr lang="tr-TR" dirty="0"/>
          </a:p>
        </p:txBody>
      </p:sp>
      <p:sp>
        <p:nvSpPr>
          <p:cNvPr id="3" name="Başlık 2"/>
          <p:cNvSpPr>
            <a:spLocks noGrp="1"/>
          </p:cNvSpPr>
          <p:nvPr>
            <p:ph type="title"/>
          </p:nvPr>
        </p:nvSpPr>
        <p:spPr/>
        <p:txBody>
          <a:bodyPr/>
          <a:lstStyle/>
          <a:p>
            <a:endParaRPr lang="tr-TR"/>
          </a:p>
        </p:txBody>
      </p:sp>
      <p:pic>
        <p:nvPicPr>
          <p:cNvPr id="14338" name="Picture 2" descr="C:\Users\Ramazan\Desktop\aroma-vericilerin-zararlari-neler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068960"/>
            <a:ext cx="3600400" cy="273630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3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762872" cy="4572000"/>
          </a:xfrm>
        </p:spPr>
        <p:txBody>
          <a:bodyPr/>
          <a:lstStyle/>
          <a:p>
            <a:pPr fontAlgn="base"/>
            <a:r>
              <a:rPr lang="tr-TR" b="1" dirty="0"/>
              <a:t>15. Köpük Oluşturucular</a:t>
            </a:r>
            <a:endParaRPr lang="tr-TR" dirty="0"/>
          </a:p>
          <a:p>
            <a:pPr marL="0" indent="0" fontAlgn="base">
              <a:buNone/>
            </a:pPr>
            <a:r>
              <a:rPr lang="tr-TR" dirty="0"/>
              <a:t>Sıvı veya katı gıdalarda gaz fazın homojen dağılımını sağlayan maddelerdir.</a:t>
            </a:r>
          </a:p>
          <a:p>
            <a:endParaRPr lang="tr-TR" dirty="0"/>
          </a:p>
        </p:txBody>
      </p:sp>
      <p:sp>
        <p:nvSpPr>
          <p:cNvPr id="3" name="Başlık 2"/>
          <p:cNvSpPr>
            <a:spLocks noGrp="1"/>
          </p:cNvSpPr>
          <p:nvPr>
            <p:ph type="title"/>
          </p:nvPr>
        </p:nvSpPr>
        <p:spPr/>
        <p:txBody>
          <a:bodyPr/>
          <a:lstStyle/>
          <a:p>
            <a:endParaRPr lang="tr-TR"/>
          </a:p>
        </p:txBody>
      </p:sp>
      <p:pic>
        <p:nvPicPr>
          <p:cNvPr id="15362" name="Picture 2" descr="C:\Users\Ramazan\Desktop\kopuk-yapici-1-kg_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84984"/>
            <a:ext cx="3240360" cy="273630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56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474840" cy="4572000"/>
          </a:xfrm>
        </p:spPr>
        <p:txBody>
          <a:bodyPr/>
          <a:lstStyle/>
          <a:p>
            <a:pPr fontAlgn="base"/>
            <a:r>
              <a:rPr lang="tr-TR" b="1" dirty="0"/>
              <a:t>16. </a:t>
            </a:r>
            <a:r>
              <a:rPr lang="tr-TR" b="1" dirty="0" err="1"/>
              <a:t>Jelleştiriciler</a:t>
            </a:r>
            <a:endParaRPr lang="tr-TR" dirty="0"/>
          </a:p>
          <a:p>
            <a:pPr marL="0" indent="0" fontAlgn="base">
              <a:buNone/>
            </a:pPr>
            <a:r>
              <a:rPr lang="tr-TR" dirty="0"/>
              <a:t>Jel oluşumu ile gıdada farklı bir yapı oluşturan maddelerdir.</a:t>
            </a:r>
          </a:p>
          <a:p>
            <a:endParaRPr lang="tr-TR" dirty="0"/>
          </a:p>
        </p:txBody>
      </p:sp>
      <p:sp>
        <p:nvSpPr>
          <p:cNvPr id="3" name="Başlık 2"/>
          <p:cNvSpPr>
            <a:spLocks noGrp="1"/>
          </p:cNvSpPr>
          <p:nvPr>
            <p:ph type="title"/>
          </p:nvPr>
        </p:nvSpPr>
        <p:spPr/>
        <p:txBody>
          <a:bodyPr/>
          <a:lstStyle/>
          <a:p>
            <a:endParaRPr lang="tr-TR"/>
          </a:p>
        </p:txBody>
      </p:sp>
      <p:pic>
        <p:nvPicPr>
          <p:cNvPr id="16386" name="Picture 2" descr="C:\Users\Ramazan\Desktop\c357483a-6d33-401a-8b8c-6502c4bca9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356992"/>
            <a:ext cx="3744416" cy="28803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1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474840" cy="4572000"/>
          </a:xfrm>
        </p:spPr>
        <p:txBody>
          <a:bodyPr/>
          <a:lstStyle/>
          <a:p>
            <a:pPr fontAlgn="base"/>
            <a:r>
              <a:rPr lang="tr-TR" b="1" dirty="0"/>
              <a:t>17. Parlatıcılar</a:t>
            </a:r>
            <a:endParaRPr lang="tr-TR" dirty="0"/>
          </a:p>
          <a:p>
            <a:pPr marL="0" indent="0" fontAlgn="base">
              <a:buNone/>
            </a:pPr>
            <a:r>
              <a:rPr lang="tr-TR" dirty="0"/>
              <a:t>Yağlayıcılar/kaydırıcılar da dahil gıdaların dış yüzeyine uygulandığında parlak bir görünüm veren veya koruyucu bir tabaka sağlayan maddelerdir.</a:t>
            </a:r>
          </a:p>
          <a:p>
            <a:endParaRPr lang="tr-TR" dirty="0"/>
          </a:p>
        </p:txBody>
      </p:sp>
      <p:sp>
        <p:nvSpPr>
          <p:cNvPr id="3" name="Başlık 2"/>
          <p:cNvSpPr>
            <a:spLocks noGrp="1"/>
          </p:cNvSpPr>
          <p:nvPr>
            <p:ph type="title"/>
          </p:nvPr>
        </p:nvSpPr>
        <p:spPr/>
        <p:txBody>
          <a:bodyPr/>
          <a:lstStyle/>
          <a:p>
            <a:endParaRPr lang="tr-TR"/>
          </a:p>
        </p:txBody>
      </p:sp>
      <p:pic>
        <p:nvPicPr>
          <p:cNvPr id="17410" name="Picture 2" descr="C:\Users\Ramazan\Desktop\meyve-parlatici-1-kg_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840" y="3429000"/>
            <a:ext cx="3168352" cy="270241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5050904" cy="4572000"/>
          </a:xfrm>
        </p:spPr>
        <p:txBody>
          <a:bodyPr/>
          <a:lstStyle/>
          <a:p>
            <a:pPr fontAlgn="base"/>
            <a:r>
              <a:rPr lang="tr-TR" b="1" dirty="0"/>
              <a:t>18. Nem Vericiler</a:t>
            </a:r>
            <a:endParaRPr lang="tr-TR" dirty="0"/>
          </a:p>
          <a:p>
            <a:pPr marL="0" indent="0" fontAlgn="base">
              <a:buNone/>
            </a:pPr>
            <a:r>
              <a:rPr lang="tr-TR" dirty="0"/>
              <a:t>Gıda maddelerinin düşük nemli ortamdan etkilenip kurumasını önleyen veya toz gıdaların sıvı ortamlarda çözünmesini kolaylaştıran maddelerdir.</a:t>
            </a:r>
          </a:p>
          <a:p>
            <a:endParaRPr lang="tr-TR" dirty="0"/>
          </a:p>
        </p:txBody>
      </p:sp>
      <p:sp>
        <p:nvSpPr>
          <p:cNvPr id="3" name="Başlık 2"/>
          <p:cNvSpPr>
            <a:spLocks noGrp="1"/>
          </p:cNvSpPr>
          <p:nvPr>
            <p:ph type="title"/>
          </p:nvPr>
        </p:nvSpPr>
        <p:spPr/>
        <p:txBody>
          <a:bodyPr/>
          <a:lstStyle/>
          <a:p>
            <a:endParaRPr lang="tr-TR"/>
          </a:p>
        </p:txBody>
      </p:sp>
      <p:pic>
        <p:nvPicPr>
          <p:cNvPr id="18434" name="Picture 2" descr="C:\Users\Ramazan\Desktop\gliserin-far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01008"/>
            <a:ext cx="3240360" cy="27809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1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978896" cy="4572000"/>
          </a:xfrm>
        </p:spPr>
        <p:txBody>
          <a:bodyPr/>
          <a:lstStyle/>
          <a:p>
            <a:pPr fontAlgn="base"/>
            <a:r>
              <a:rPr lang="tr-TR" b="1" dirty="0"/>
              <a:t>19. </a:t>
            </a:r>
            <a:r>
              <a:rPr lang="tr-TR" b="1" dirty="0" err="1"/>
              <a:t>Modifiye</a:t>
            </a:r>
            <a:r>
              <a:rPr lang="tr-TR" b="1" dirty="0"/>
              <a:t> Nişastalar</a:t>
            </a:r>
            <a:endParaRPr lang="tr-TR" dirty="0"/>
          </a:p>
          <a:p>
            <a:pPr marL="0" indent="0" fontAlgn="base">
              <a:buNone/>
            </a:pPr>
            <a:r>
              <a:rPr lang="tr-TR" dirty="0"/>
              <a:t>Fiziksel veya </a:t>
            </a:r>
            <a:r>
              <a:rPr lang="tr-TR" dirty="0" err="1"/>
              <a:t>enzimatik</a:t>
            </a:r>
            <a:r>
              <a:rPr lang="tr-TR" dirty="0"/>
              <a:t> uygulamaya ve asit veya alkali ile inceltmeye veya ağartmaya tabi tutulmuş olabilen yenilebilir nişastaların bir veya daha fazla kimyasal işleme tabi tutulması ile elde edilen maddelerdir.</a:t>
            </a:r>
          </a:p>
          <a:p>
            <a:endParaRPr lang="tr-TR" dirty="0"/>
          </a:p>
        </p:txBody>
      </p:sp>
      <p:sp>
        <p:nvSpPr>
          <p:cNvPr id="3" name="Başlık 2"/>
          <p:cNvSpPr>
            <a:spLocks noGrp="1"/>
          </p:cNvSpPr>
          <p:nvPr>
            <p:ph type="title"/>
          </p:nvPr>
        </p:nvSpPr>
        <p:spPr/>
        <p:txBody>
          <a:bodyPr/>
          <a:lstStyle/>
          <a:p>
            <a:endParaRPr lang="tr-TR" dirty="0"/>
          </a:p>
        </p:txBody>
      </p:sp>
      <p:pic>
        <p:nvPicPr>
          <p:cNvPr id="19458" name="Picture 2" descr="C:\Users\Ramazan\Desktop\9637229592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008" y="3501006"/>
            <a:ext cx="3099440" cy="280913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79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402832" cy="4572000"/>
          </a:xfrm>
        </p:spPr>
        <p:txBody>
          <a:bodyPr/>
          <a:lstStyle/>
          <a:p>
            <a:pPr fontAlgn="base"/>
            <a:r>
              <a:rPr lang="tr-TR" b="1" dirty="0"/>
              <a:t>20. Ambalajlama Gazları</a:t>
            </a:r>
            <a:endParaRPr lang="tr-TR" dirty="0"/>
          </a:p>
          <a:p>
            <a:pPr marL="0" indent="0" fontAlgn="base">
              <a:buNone/>
            </a:pPr>
            <a:r>
              <a:rPr lang="tr-TR" dirty="0"/>
              <a:t>Gıda maddesi kaba yerleştirilmeden önce, yerleştirilirken veya yerleştirildikten sonra kap içine verilen hava dışındaki gazlardır.</a:t>
            </a:r>
          </a:p>
          <a:p>
            <a:endParaRPr lang="tr-TR" dirty="0"/>
          </a:p>
        </p:txBody>
      </p:sp>
      <p:sp>
        <p:nvSpPr>
          <p:cNvPr id="3" name="Başlık 2"/>
          <p:cNvSpPr>
            <a:spLocks noGrp="1"/>
          </p:cNvSpPr>
          <p:nvPr>
            <p:ph type="title"/>
          </p:nvPr>
        </p:nvSpPr>
        <p:spPr/>
        <p:txBody>
          <a:bodyPr/>
          <a:lstStyle/>
          <a:p>
            <a:endParaRPr lang="tr-TR"/>
          </a:p>
        </p:txBody>
      </p:sp>
      <p:pic>
        <p:nvPicPr>
          <p:cNvPr id="20482" name="Picture 2" descr="C:\Users\Ramazan\Desktop\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3016"/>
            <a:ext cx="3672408" cy="258355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86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258816" cy="4572000"/>
          </a:xfrm>
        </p:spPr>
        <p:txBody>
          <a:bodyPr/>
          <a:lstStyle/>
          <a:p>
            <a:pPr fontAlgn="base"/>
            <a:r>
              <a:rPr lang="tr-TR" b="1" dirty="0"/>
              <a:t>21. İtici gazlar</a:t>
            </a:r>
            <a:endParaRPr lang="tr-TR" dirty="0"/>
          </a:p>
          <a:p>
            <a:pPr marL="0" indent="0" fontAlgn="base">
              <a:buNone/>
            </a:pPr>
            <a:r>
              <a:rPr lang="tr-TR" dirty="0"/>
              <a:t>Gıdanın bulunduğu kaptan dışarı çıkmasını sağlayan hava dışındaki gazlardır.</a:t>
            </a:r>
          </a:p>
          <a:p>
            <a:endParaRPr lang="tr-TR" dirty="0"/>
          </a:p>
        </p:txBody>
      </p:sp>
      <p:sp>
        <p:nvSpPr>
          <p:cNvPr id="3" name="Başlık 2"/>
          <p:cNvSpPr>
            <a:spLocks noGrp="1"/>
          </p:cNvSpPr>
          <p:nvPr>
            <p:ph type="title"/>
          </p:nvPr>
        </p:nvSpPr>
        <p:spPr/>
        <p:txBody>
          <a:bodyPr/>
          <a:lstStyle/>
          <a:p>
            <a:endParaRPr lang="tr-TR"/>
          </a:p>
        </p:txBody>
      </p:sp>
      <p:pic>
        <p:nvPicPr>
          <p:cNvPr id="21507" name="Picture 3" descr="C:\Users\Ramazan\Desktop\Coca-Cola_thumb[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3672408" cy="259228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7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546848" cy="4572000"/>
          </a:xfrm>
        </p:spPr>
        <p:txBody>
          <a:bodyPr>
            <a:normAutofit/>
          </a:bodyPr>
          <a:lstStyle/>
          <a:p>
            <a:pPr marL="0" indent="0">
              <a:buNone/>
            </a:pPr>
            <a:r>
              <a:rPr lang="tr-TR" sz="1800" dirty="0"/>
              <a:t>Tek başına gıda olarak tüketilmeyen, bir gıda ürününün ana bileşeni, hammaddesi veya yardımcı maddesi olarak kullanılmayan; fakat o gıdanın işlenmesi, ambalajlanması ve/veya depolanması ile ilgili olarak ve gıdanın tat, koku, görünüş, yapı ve diğer niteliklerini korumak, düzeltmek veya istenmeyen değişikliklere engel olmak amaçlarıyla gıda ürünlerine katılmalarına izin verilen, kalıntı veya türevleri mamul maddede kalan kimyasal madde veya maddeler karışımına gıda katkı maddesi ya da kısaca GKM denir.</a:t>
            </a:r>
          </a:p>
        </p:txBody>
      </p:sp>
      <p:sp>
        <p:nvSpPr>
          <p:cNvPr id="3" name="Başlık 2"/>
          <p:cNvSpPr>
            <a:spLocks noGrp="1"/>
          </p:cNvSpPr>
          <p:nvPr>
            <p:ph type="title"/>
          </p:nvPr>
        </p:nvSpPr>
        <p:spPr/>
        <p:txBody>
          <a:bodyPr/>
          <a:lstStyle/>
          <a:p>
            <a:r>
              <a:rPr lang="tr-TR" dirty="0">
                <a:solidFill>
                  <a:srgbClr val="FF0000"/>
                </a:solidFill>
              </a:rPr>
              <a:t>Gıda Katkı Maddesi Nedir ?</a:t>
            </a:r>
          </a:p>
        </p:txBody>
      </p:sp>
      <p:pic>
        <p:nvPicPr>
          <p:cNvPr id="1026" name="Picture 2" descr="C:\Users\Ramazan\Desktop\gida-katki-maddeleri-gidahat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16832"/>
            <a:ext cx="2880320" cy="27443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71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906888" cy="4572000"/>
          </a:xfrm>
        </p:spPr>
        <p:txBody>
          <a:bodyPr/>
          <a:lstStyle/>
          <a:p>
            <a:pPr fontAlgn="base"/>
            <a:r>
              <a:rPr lang="tr-TR" b="1" dirty="0"/>
              <a:t>22. Kabartıcılar</a:t>
            </a:r>
            <a:endParaRPr lang="tr-TR" dirty="0"/>
          </a:p>
          <a:p>
            <a:pPr marL="0" indent="0" fontAlgn="base">
              <a:buNone/>
            </a:pPr>
            <a:r>
              <a:rPr lang="tr-TR" dirty="0"/>
              <a:t>Gaz oluşturarak hamurun/yumurtalı soslu hamurun hacmini artıran madde veya madde karışımlarına denir.</a:t>
            </a:r>
          </a:p>
          <a:p>
            <a:endParaRPr lang="tr-TR" dirty="0"/>
          </a:p>
        </p:txBody>
      </p:sp>
      <p:sp>
        <p:nvSpPr>
          <p:cNvPr id="3" name="Başlık 2"/>
          <p:cNvSpPr>
            <a:spLocks noGrp="1"/>
          </p:cNvSpPr>
          <p:nvPr>
            <p:ph type="title"/>
          </p:nvPr>
        </p:nvSpPr>
        <p:spPr/>
        <p:txBody>
          <a:bodyPr/>
          <a:lstStyle/>
          <a:p>
            <a:endParaRPr lang="tr-TR"/>
          </a:p>
        </p:txBody>
      </p:sp>
      <p:pic>
        <p:nvPicPr>
          <p:cNvPr id="22530" name="Picture 2" descr="C:\Users\Ramazan\Desktop\15220131113577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17032"/>
            <a:ext cx="3312368" cy="25202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54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8003232" cy="4572000"/>
          </a:xfrm>
        </p:spPr>
        <p:txBody>
          <a:bodyPr/>
          <a:lstStyle/>
          <a:p>
            <a:pPr fontAlgn="base"/>
            <a:r>
              <a:rPr lang="tr-TR" b="1" dirty="0"/>
              <a:t>.23. Metal Bağlayıcılar</a:t>
            </a:r>
            <a:endParaRPr lang="tr-TR" dirty="0"/>
          </a:p>
          <a:p>
            <a:pPr marL="0" indent="0" fontAlgn="base">
              <a:buNone/>
            </a:pPr>
            <a:r>
              <a:rPr lang="tr-TR" dirty="0"/>
              <a:t>Metalik iyonlarla kimyasal kompleks oluşturan maddelerdir.</a:t>
            </a:r>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323638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474840" cy="4572000"/>
          </a:xfrm>
        </p:spPr>
        <p:txBody>
          <a:bodyPr>
            <a:normAutofit fontScale="92500" lnSpcReduction="20000"/>
          </a:bodyPr>
          <a:lstStyle/>
          <a:p>
            <a:pPr fontAlgn="base"/>
            <a:r>
              <a:rPr lang="tr-TR" b="1" dirty="0"/>
              <a:t>24. Stabilizatörler</a:t>
            </a:r>
            <a:endParaRPr lang="tr-TR" dirty="0"/>
          </a:p>
          <a:p>
            <a:pPr marL="0" indent="0" fontAlgn="base">
              <a:buNone/>
            </a:pPr>
            <a:r>
              <a:rPr lang="tr-TR" dirty="0"/>
              <a:t>Gıdaların </a:t>
            </a:r>
            <a:r>
              <a:rPr lang="tr-TR" dirty="0" err="1"/>
              <a:t>fiziko</a:t>
            </a:r>
            <a:r>
              <a:rPr lang="tr-TR" dirty="0"/>
              <a:t>-kimyasal durumlarını korumalarını sağlayan, gıdada bulunan iki veya daha fazla birbiri ile karışmayan fazın homojen dağılımının sürekliliğini sağlayan, gıdaların var olan renklerini koruyan veya kuvvetlendiren, proteinler arası çapraz bağ oluşturarak gıda parçacıklarının bağlanmasını sağlayan, gıdaların bağlanma kapasitelerini artıran maddelerdir.</a:t>
            </a:r>
          </a:p>
          <a:p>
            <a:endParaRPr lang="tr-TR" dirty="0"/>
          </a:p>
        </p:txBody>
      </p:sp>
      <p:sp>
        <p:nvSpPr>
          <p:cNvPr id="3" name="Başlık 2"/>
          <p:cNvSpPr>
            <a:spLocks noGrp="1"/>
          </p:cNvSpPr>
          <p:nvPr>
            <p:ph type="title"/>
          </p:nvPr>
        </p:nvSpPr>
        <p:spPr/>
        <p:txBody>
          <a:bodyPr/>
          <a:lstStyle/>
          <a:p>
            <a:endParaRPr lang="tr-TR"/>
          </a:p>
        </p:txBody>
      </p:sp>
      <p:pic>
        <p:nvPicPr>
          <p:cNvPr id="1026" name="Picture 2" descr="C:\Users\Ramazan\Desktop\pl3745300-powder_cake_emulsifier_in_food_cake_improver_stabilizer_ingred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501008"/>
            <a:ext cx="3535372" cy="252526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891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402832" cy="4572000"/>
          </a:xfrm>
        </p:spPr>
        <p:txBody>
          <a:bodyPr/>
          <a:lstStyle/>
          <a:p>
            <a:pPr fontAlgn="base"/>
            <a:r>
              <a:rPr lang="tr-TR" b="1" dirty="0"/>
              <a:t>25. Kıvam Arttırıcılar</a:t>
            </a:r>
            <a:endParaRPr lang="tr-TR" dirty="0"/>
          </a:p>
          <a:p>
            <a:pPr marL="0" indent="0" fontAlgn="base">
              <a:buNone/>
            </a:pPr>
            <a:r>
              <a:rPr lang="tr-TR" dirty="0"/>
              <a:t>Gıdanın kıvamını arttıran maddelerdir.</a:t>
            </a:r>
          </a:p>
          <a:p>
            <a:endParaRPr lang="tr-TR" dirty="0"/>
          </a:p>
        </p:txBody>
      </p:sp>
      <p:sp>
        <p:nvSpPr>
          <p:cNvPr id="3" name="Başlık 2"/>
          <p:cNvSpPr>
            <a:spLocks noGrp="1"/>
          </p:cNvSpPr>
          <p:nvPr>
            <p:ph type="title"/>
          </p:nvPr>
        </p:nvSpPr>
        <p:spPr/>
        <p:txBody>
          <a:bodyPr/>
          <a:lstStyle/>
          <a:p>
            <a:endParaRPr lang="tr-TR"/>
          </a:p>
        </p:txBody>
      </p:sp>
      <p:pic>
        <p:nvPicPr>
          <p:cNvPr id="2050" name="Picture 2" descr="C:\Users\Ramazan\Desktop\kivamarttiricistandart100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84984"/>
            <a:ext cx="3456384" cy="290170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17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4618856" cy="4572000"/>
          </a:xfrm>
        </p:spPr>
        <p:txBody>
          <a:bodyPr/>
          <a:lstStyle/>
          <a:p>
            <a:pPr fontAlgn="base"/>
            <a:r>
              <a:rPr lang="tr-TR" b="1" dirty="0"/>
              <a:t>26. Un İşlem Maddeleri</a:t>
            </a:r>
            <a:endParaRPr lang="tr-TR" dirty="0"/>
          </a:p>
          <a:p>
            <a:pPr marL="0" indent="0" fontAlgn="base">
              <a:buNone/>
            </a:pPr>
            <a:r>
              <a:rPr lang="tr-TR" dirty="0"/>
              <a:t>Una veya hamura pişirme kalitesini geliştirmek amacı ile ilave edilen </a:t>
            </a:r>
            <a:r>
              <a:rPr lang="tr-TR" dirty="0" err="1"/>
              <a:t>emülgatör</a:t>
            </a:r>
            <a:r>
              <a:rPr lang="tr-TR" dirty="0"/>
              <a:t> dışındaki maddelerdir.</a:t>
            </a:r>
          </a:p>
          <a:p>
            <a:endParaRPr lang="tr-TR" dirty="0"/>
          </a:p>
        </p:txBody>
      </p:sp>
      <p:sp>
        <p:nvSpPr>
          <p:cNvPr id="3" name="Başlık 2"/>
          <p:cNvSpPr>
            <a:spLocks noGrp="1"/>
          </p:cNvSpPr>
          <p:nvPr>
            <p:ph type="title"/>
          </p:nvPr>
        </p:nvSpPr>
        <p:spPr/>
        <p:txBody>
          <a:bodyPr/>
          <a:lstStyle/>
          <a:p>
            <a:endParaRPr lang="tr-TR"/>
          </a:p>
        </p:txBody>
      </p:sp>
      <p:pic>
        <p:nvPicPr>
          <p:cNvPr id="3074" name="Picture 2" descr="C:\Users\Ramazan\Desktop\SUPREX-Prejelatinize-Un_5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45024"/>
            <a:ext cx="3658369" cy="263691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69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20000"/>
          </a:bodyPr>
          <a:lstStyle/>
          <a:p>
            <a:pPr marL="0" indent="0">
              <a:buNone/>
            </a:pPr>
            <a:r>
              <a:rPr lang="tr-TR" dirty="0"/>
              <a:t>Gıdalarda kullanılan katkı maddeleri standardın sağlanabilmesi için uluslararası bir sistemle numaralandırılmıştır. Numaraların başında bulunan E harfi Europe (Avrupa) sözcüğünün ilk harfidir. E kodlar katkıların belirli kural gruplarına dahil edilmesine, istisnaların belirlenmesine yardımcı olur: Örneğin E284 borik asit sadece havyarda kullanılabilir. İşlenmiş et ürünlerinde kullanılan E252 potasyum nitrat için ise kabul edilebilir günlük alım miktarı belirlenmiştir. Birçok E kodu tanıdıktır: E300 C </a:t>
            </a:r>
            <a:r>
              <a:rPr lang="tr-TR" dirty="0">
                <a:hlinkClick r:id="rId2"/>
              </a:rPr>
              <a:t>vitamini</a:t>
            </a:r>
            <a:r>
              <a:rPr lang="tr-TR" dirty="0"/>
              <a:t>, E101 B2 vitamini, E948 oksijen, E160c paprika özütü. E kodları izinli gıda katkılarını sıralamak değil, katkıların kullanımını düzenlemek için kullanılmaktadır. Bir maddenin E kodunun olması o maddenin gıdalarda kullanılabileceği garantisini vermez. Ancak ambalajlı gıdaların etiketlerinde bulunan E kodları o gıdalarda kullanımı onaylı olan bileşenler içerisinde yer almak zorundadır. Avrupa’da bu düzenlemelerden sorumlu merci Avrupa Gıda Güvenliği Otoritesi </a:t>
            </a:r>
            <a:r>
              <a:rPr lang="tr-TR" dirty="0" err="1"/>
              <a:t>EFSA’dır</a:t>
            </a:r>
            <a:r>
              <a:rPr lang="tr-TR" dirty="0"/>
              <a:t>.</a:t>
            </a:r>
          </a:p>
        </p:txBody>
      </p:sp>
      <p:sp>
        <p:nvSpPr>
          <p:cNvPr id="3" name="Başlık 2"/>
          <p:cNvSpPr>
            <a:spLocks noGrp="1"/>
          </p:cNvSpPr>
          <p:nvPr>
            <p:ph type="title"/>
          </p:nvPr>
        </p:nvSpPr>
        <p:spPr/>
        <p:txBody>
          <a:bodyPr/>
          <a:lstStyle/>
          <a:p>
            <a:r>
              <a:rPr lang="tr-TR" dirty="0">
                <a:solidFill>
                  <a:srgbClr val="FF0000"/>
                </a:solidFill>
              </a:rPr>
              <a:t>E Kodları Ve Anlamları Nelerdir ?</a:t>
            </a:r>
          </a:p>
        </p:txBody>
      </p:sp>
    </p:spTree>
    <p:extLst>
      <p:ext uri="{BB962C8B-B14F-4D97-AF65-F5344CB8AC3E}">
        <p14:creationId xmlns:p14="http://schemas.microsoft.com/office/powerpoint/2010/main" val="3121918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fontAlgn="base"/>
            <a:r>
              <a:rPr lang="tr-TR" dirty="0"/>
              <a:t>E100–E199 – Renklendiriciler</a:t>
            </a:r>
          </a:p>
          <a:p>
            <a:pPr fontAlgn="base"/>
            <a:r>
              <a:rPr lang="tr-TR" dirty="0"/>
              <a:t>E200–E299 – Koruyucular</a:t>
            </a:r>
          </a:p>
          <a:p>
            <a:pPr fontAlgn="base"/>
            <a:r>
              <a:rPr lang="tr-TR" dirty="0"/>
              <a:t>E300–E399 – Antioksidanlar, Asit düzenleyiciler</a:t>
            </a:r>
          </a:p>
          <a:p>
            <a:pPr fontAlgn="base"/>
            <a:r>
              <a:rPr lang="tr-TR" dirty="0"/>
              <a:t>E400–E499 – Hacim artırıcılar, Stabilizatör, </a:t>
            </a:r>
            <a:r>
              <a:rPr lang="tr-TR" dirty="0" err="1"/>
              <a:t>Emülsifiye</a:t>
            </a:r>
            <a:r>
              <a:rPr lang="tr-TR" dirty="0"/>
              <a:t> ediciler</a:t>
            </a:r>
          </a:p>
          <a:p>
            <a:pPr fontAlgn="base"/>
            <a:r>
              <a:rPr lang="tr-TR" dirty="0"/>
              <a:t>E500–E599 – Asit düzenleyiciler, topaklanma önleyiciler</a:t>
            </a:r>
          </a:p>
          <a:p>
            <a:pPr fontAlgn="base"/>
            <a:r>
              <a:rPr lang="tr-TR" dirty="0"/>
              <a:t>E600–E699 – Lezzet artırıcılar</a:t>
            </a:r>
          </a:p>
          <a:p>
            <a:pPr fontAlgn="base"/>
            <a:r>
              <a:rPr lang="tr-TR" dirty="0"/>
              <a:t>E700–E799 – Antibiyotikler</a:t>
            </a:r>
          </a:p>
          <a:p>
            <a:pPr fontAlgn="base"/>
            <a:r>
              <a:rPr lang="tr-TR" dirty="0"/>
              <a:t>E900–E999 – Parlatıcılar, Gazlar, Tatlandırıcılar</a:t>
            </a:r>
          </a:p>
          <a:p>
            <a:pPr fontAlgn="base"/>
            <a:r>
              <a:rPr lang="tr-TR" dirty="0"/>
              <a:t>E1000–E1599 – Diğer Katkılar</a:t>
            </a:r>
          </a:p>
          <a:p>
            <a:endParaRPr lang="tr-TR" dirty="0"/>
          </a:p>
        </p:txBody>
      </p:sp>
      <p:sp>
        <p:nvSpPr>
          <p:cNvPr id="3" name="Başlık 2"/>
          <p:cNvSpPr>
            <a:spLocks noGrp="1"/>
          </p:cNvSpPr>
          <p:nvPr>
            <p:ph type="title"/>
          </p:nvPr>
        </p:nvSpPr>
        <p:spPr/>
        <p:txBody>
          <a:bodyPr>
            <a:normAutofit/>
          </a:bodyPr>
          <a:lstStyle/>
          <a:p>
            <a:r>
              <a:rPr lang="tr-TR" dirty="0">
                <a:solidFill>
                  <a:srgbClr val="FF0000"/>
                </a:solidFill>
                <a:effectLst/>
              </a:rPr>
              <a:t>Kısaca E Kodları Listesi</a:t>
            </a:r>
            <a:endParaRPr lang="tr-TR" dirty="0">
              <a:solidFill>
                <a:srgbClr val="FF0000"/>
              </a:solidFill>
            </a:endParaRPr>
          </a:p>
        </p:txBody>
      </p:sp>
    </p:spTree>
    <p:extLst>
      <p:ext uri="{BB962C8B-B14F-4D97-AF65-F5344CB8AC3E}">
        <p14:creationId xmlns:p14="http://schemas.microsoft.com/office/powerpoint/2010/main" val="1374702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5050904" cy="4572000"/>
          </a:xfrm>
        </p:spPr>
        <p:txBody>
          <a:bodyPr>
            <a:normAutofit fontScale="92500" lnSpcReduction="10000"/>
          </a:bodyPr>
          <a:lstStyle/>
          <a:p>
            <a:pPr marL="0" indent="0">
              <a:buNone/>
            </a:pPr>
            <a:r>
              <a:rPr lang="tr-TR" dirty="0"/>
              <a:t>Tam tersine, besinlerimizin daha sağlıklı olarak saklanabilmesi ve lezzetini koruyabilmesi için bu maddelerin kullanılması kaçınılmazdır. Nitrat, </a:t>
            </a:r>
            <a:r>
              <a:rPr lang="tr-TR" dirty="0" err="1"/>
              <a:t>nitrit</a:t>
            </a:r>
            <a:r>
              <a:rPr lang="tr-TR" dirty="0"/>
              <a:t> katılmamış işlenmiş et ürünlerinde mikrobiyolojik bozulma olabilir. Bu da ölüme kadar uzanan </a:t>
            </a:r>
            <a:r>
              <a:rPr lang="tr-TR" dirty="0" err="1"/>
              <a:t>Botulizm</a:t>
            </a:r>
            <a:r>
              <a:rPr lang="tr-TR" dirty="0"/>
              <a:t> gibi gıda zehirlenmelerinin nedenidir. Antioksidan katılmaması durumunda, yağlar oksitlenir ve sağlık için zararlı peroksitler ve diğer </a:t>
            </a:r>
            <a:r>
              <a:rPr lang="tr-TR" dirty="0" err="1"/>
              <a:t>oksidasyon</a:t>
            </a:r>
            <a:r>
              <a:rPr lang="tr-TR" dirty="0"/>
              <a:t> ürünleri oluşur.</a:t>
            </a:r>
          </a:p>
        </p:txBody>
      </p:sp>
      <p:sp>
        <p:nvSpPr>
          <p:cNvPr id="3" name="Başlık 2"/>
          <p:cNvSpPr>
            <a:spLocks noGrp="1"/>
          </p:cNvSpPr>
          <p:nvPr>
            <p:ph type="title"/>
          </p:nvPr>
        </p:nvSpPr>
        <p:spPr/>
        <p:txBody>
          <a:bodyPr>
            <a:normAutofit fontScale="90000"/>
          </a:bodyPr>
          <a:lstStyle/>
          <a:p>
            <a:br>
              <a:rPr lang="tr-TR" dirty="0">
                <a:solidFill>
                  <a:srgbClr val="FF0000"/>
                </a:solidFill>
                <a:effectLst/>
              </a:rPr>
            </a:br>
            <a:r>
              <a:rPr lang="tr-TR" dirty="0">
                <a:solidFill>
                  <a:srgbClr val="FF0000"/>
                </a:solidFill>
                <a:effectLst/>
              </a:rPr>
              <a:t>Katkı Maddesi Kullanılmazsa Gıdalar Daha Mı Sağlıklı Olur ?</a:t>
            </a:r>
            <a:endParaRPr lang="tr-TR" dirty="0">
              <a:solidFill>
                <a:srgbClr val="FF0000"/>
              </a:solidFill>
            </a:endParaRPr>
          </a:p>
        </p:txBody>
      </p:sp>
      <p:pic>
        <p:nvPicPr>
          <p:cNvPr id="4098" name="Picture 2" descr="C:\Users\Ramazan\Desktop\efsa-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12776"/>
            <a:ext cx="2995811" cy="230425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5338936" cy="4572000"/>
          </a:xfrm>
        </p:spPr>
        <p:txBody>
          <a:bodyPr>
            <a:normAutofit fontScale="92500" lnSpcReduction="10000"/>
          </a:bodyPr>
          <a:lstStyle/>
          <a:p>
            <a:pPr marL="0" indent="0">
              <a:buNone/>
            </a:pPr>
            <a:r>
              <a:rPr lang="tr-TR" dirty="0"/>
              <a:t>Katkı maddeleri laboratuvarlarda uzun süreli ve ayrıntılı güvenlik testlerinden geçirilir. Bu çalışmaların sonuçları, Dünya Sağlık Örgütü (</a:t>
            </a:r>
            <a:r>
              <a:rPr lang="tr-TR" dirty="0">
                <a:hlinkClick r:id="rId2"/>
              </a:rPr>
              <a:t>WHO</a:t>
            </a:r>
            <a:r>
              <a:rPr lang="tr-TR" dirty="0"/>
              <a:t>) ve Gıda Tarım Örgütü’nün (</a:t>
            </a:r>
            <a:r>
              <a:rPr lang="tr-TR" dirty="0">
                <a:hlinkClick r:id="rId3"/>
              </a:rPr>
              <a:t>FAO</a:t>
            </a:r>
            <a:r>
              <a:rPr lang="tr-TR" dirty="0"/>
              <a:t>) ortaklaşa oluşturduğu Gıda Katkı Maddeleri Ortak Uzman Komitesi (</a:t>
            </a:r>
            <a:r>
              <a:rPr lang="tr-TR" dirty="0">
                <a:hlinkClick r:id="rId4"/>
              </a:rPr>
              <a:t>JECFA</a:t>
            </a:r>
            <a:r>
              <a:rPr lang="tr-TR" dirty="0"/>
              <a:t>), Avrupa Gıda Güvenliği Otoritesi (</a:t>
            </a:r>
            <a:r>
              <a:rPr lang="tr-TR" dirty="0">
                <a:hlinkClick r:id="rId5"/>
              </a:rPr>
              <a:t>EFSA</a:t>
            </a:r>
            <a:r>
              <a:rPr lang="tr-TR" dirty="0"/>
              <a:t>), Amerikan Gıda ve İlaç Dairesi (</a:t>
            </a:r>
            <a:r>
              <a:rPr lang="tr-TR" dirty="0">
                <a:hlinkClick r:id="rId6"/>
              </a:rPr>
              <a:t>FDA</a:t>
            </a:r>
            <a:r>
              <a:rPr lang="tr-TR" dirty="0"/>
              <a:t>) gibi uluslararası kuruluşlarca onaylandıktan sonra, her bir katkı maddesinin hangi oranlarda hangi besinlere katılabileceğine karar verilir</a:t>
            </a:r>
          </a:p>
        </p:txBody>
      </p:sp>
      <p:sp>
        <p:nvSpPr>
          <p:cNvPr id="3" name="Başlık 2"/>
          <p:cNvSpPr>
            <a:spLocks noGrp="1"/>
          </p:cNvSpPr>
          <p:nvPr>
            <p:ph type="title"/>
          </p:nvPr>
        </p:nvSpPr>
        <p:spPr/>
        <p:txBody>
          <a:bodyPr>
            <a:normAutofit fontScale="90000"/>
          </a:bodyPr>
          <a:lstStyle/>
          <a:p>
            <a:br>
              <a:rPr lang="tr-TR" dirty="0">
                <a:effectLst/>
              </a:rPr>
            </a:br>
            <a:br>
              <a:rPr lang="tr-TR" dirty="0">
                <a:effectLst/>
              </a:rPr>
            </a:br>
            <a:br>
              <a:rPr lang="tr-TR" dirty="0">
                <a:effectLst/>
              </a:rPr>
            </a:br>
            <a:r>
              <a:rPr lang="tr-TR" dirty="0">
                <a:solidFill>
                  <a:srgbClr val="FF0000"/>
                </a:solidFill>
                <a:effectLst/>
              </a:rPr>
              <a:t>Katkı Maddelerinin Güvenliği Nasıl Belirlenir ?</a:t>
            </a:r>
            <a:endParaRPr lang="tr-TR" dirty="0">
              <a:solidFill>
                <a:srgbClr val="FF0000"/>
              </a:solidFill>
            </a:endParaRPr>
          </a:p>
        </p:txBody>
      </p:sp>
      <p:pic>
        <p:nvPicPr>
          <p:cNvPr id="5122" name="Picture 2" descr="C:\Users\Ramazan\Desktop\Wh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393500"/>
            <a:ext cx="2222376" cy="222237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4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071E9CF9-EB6E-4D5E-BA81-6601ADCE647A}"/>
              </a:ext>
            </a:extLst>
          </p:cNvPr>
          <p:cNvSpPr>
            <a:spLocks noGrp="1"/>
          </p:cNvSpPr>
          <p:nvPr>
            <p:ph idx="1"/>
          </p:nvPr>
        </p:nvSpPr>
        <p:spPr>
          <a:xfrm>
            <a:off x="518864" y="1524000"/>
            <a:ext cx="8229600" cy="4572000"/>
          </a:xfrm>
        </p:spPr>
        <p:txBody>
          <a:bodyPr/>
          <a:lstStyle/>
          <a:p>
            <a:r>
              <a:rPr lang="tr-TR" dirty="0"/>
              <a:t>Gıda katkılarıyla ilgili veriler JECFA tarafından değerlendirilir adı değeri belirlenir adı sabit bir değer değildir </a:t>
            </a:r>
            <a:r>
              <a:rPr lang="tr-TR" dirty="0" err="1"/>
              <a:t>bilimselverilere</a:t>
            </a:r>
            <a:r>
              <a:rPr lang="tr-TR" dirty="0"/>
              <a:t> göre arttırılıp azaltıla bilir. JECFA </a:t>
            </a:r>
            <a:r>
              <a:rPr lang="tr-TR" dirty="0" err="1"/>
              <a:t>nın</a:t>
            </a:r>
            <a:r>
              <a:rPr lang="tr-TR" dirty="0"/>
              <a:t> önerisinin ışığı altında SCF ADI değerini tekrar gözden geçirir. Avrupa birliği bünyesinde gerekli süreçler tamamlanarak konuyla ilgili ECDİREÇTİVE hazırlanır. ABD değerlendirmesi de dikkate alınır. ADI değerine karşılık gelen çevrim referans dost RFD </a:t>
            </a:r>
            <a:r>
              <a:rPr lang="tr-TR" dirty="0" err="1"/>
              <a:t>dir.Türkiye</a:t>
            </a:r>
            <a:r>
              <a:rPr lang="tr-TR" dirty="0"/>
              <a:t> Türk gıda kodeksi yönetmeliği ECDİRECTİVE </a:t>
            </a:r>
            <a:r>
              <a:rPr lang="tr-TR" dirty="0" err="1"/>
              <a:t>lerine</a:t>
            </a:r>
            <a:r>
              <a:rPr lang="tr-TR" dirty="0"/>
              <a:t> öncelik verilerek hazırlanmıştır.</a:t>
            </a:r>
          </a:p>
        </p:txBody>
      </p:sp>
      <p:sp>
        <p:nvSpPr>
          <p:cNvPr id="3" name="Unvan 2">
            <a:extLst>
              <a:ext uri="{FF2B5EF4-FFF2-40B4-BE49-F238E27FC236}">
                <a16:creationId xmlns:a16="http://schemas.microsoft.com/office/drawing/2014/main" id="{0D1E1410-644D-4F42-9B98-963EB63DF067}"/>
              </a:ext>
            </a:extLst>
          </p:cNvPr>
          <p:cNvSpPr>
            <a:spLocks noGrp="1"/>
          </p:cNvSpPr>
          <p:nvPr>
            <p:ph type="title"/>
          </p:nvPr>
        </p:nvSpPr>
        <p:spPr/>
        <p:txBody>
          <a:bodyPr>
            <a:normAutofit fontScale="90000"/>
          </a:bodyPr>
          <a:lstStyle/>
          <a:p>
            <a:r>
              <a:rPr lang="tr-TR" dirty="0">
                <a:solidFill>
                  <a:srgbClr val="FF0000"/>
                </a:solidFill>
              </a:rPr>
              <a:t>Ulusal Mevzuatlarda Gıda Katkı Maddeleri</a:t>
            </a:r>
          </a:p>
        </p:txBody>
      </p:sp>
    </p:spTree>
    <p:extLst>
      <p:ext uri="{BB962C8B-B14F-4D97-AF65-F5344CB8AC3E}">
        <p14:creationId xmlns:p14="http://schemas.microsoft.com/office/powerpoint/2010/main" val="4973633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124744"/>
            <a:ext cx="8229600" cy="5256584"/>
          </a:xfrm>
        </p:spPr>
        <p:txBody>
          <a:bodyPr>
            <a:noAutofit/>
          </a:bodyPr>
          <a:lstStyle/>
          <a:p>
            <a:pPr marL="0" indent="0">
              <a:buNone/>
            </a:pPr>
            <a:r>
              <a:rPr lang="tr-TR" sz="2800" dirty="0"/>
              <a:t>Gıda güvenliği tarihi insanlık tarihi kadar eskidir. İnsanlar ilk evcilleştirilen hayvan türleriyle birlikte gıda güvenliği ile M.Ö-8000 ‘de yüzleşmeye başlamıştır. </a:t>
            </a:r>
          </a:p>
          <a:p>
            <a:pPr marL="0" indent="0">
              <a:buNone/>
            </a:pPr>
            <a:r>
              <a:rPr lang="tr-TR" sz="2800" dirty="0"/>
              <a:t>Milattan önce 3000-900 yıllarında; et ürünleri tuzlanmış, odun tütsüsüne tutularak-kurutulmuş ya da peynir, balmumu ile sıvanarak uzun süre korunmuştur. Hayvancılıkta ileri olan Babil ve Sümerler tarafından süt, dar boğazlı kaplarda güvenli şekilde saklanmıştır (M.Ö 3000 ).</a:t>
            </a:r>
          </a:p>
        </p:txBody>
      </p:sp>
      <p:sp>
        <p:nvSpPr>
          <p:cNvPr id="3" name="Başlık 2"/>
          <p:cNvSpPr>
            <a:spLocks noGrp="1"/>
          </p:cNvSpPr>
          <p:nvPr>
            <p:ph type="title"/>
          </p:nvPr>
        </p:nvSpPr>
        <p:spPr>
          <a:xfrm>
            <a:off x="457200" y="152400"/>
            <a:ext cx="8229600" cy="972344"/>
          </a:xfrm>
        </p:spPr>
        <p:txBody>
          <a:bodyPr/>
          <a:lstStyle/>
          <a:p>
            <a:r>
              <a:rPr lang="tr-TR" dirty="0">
                <a:solidFill>
                  <a:srgbClr val="FF0000"/>
                </a:solidFill>
              </a:rPr>
              <a:t>Gıda Güvenliği Tarihçesi</a:t>
            </a:r>
          </a:p>
        </p:txBody>
      </p:sp>
    </p:spTree>
    <p:extLst>
      <p:ext uri="{BB962C8B-B14F-4D97-AF65-F5344CB8AC3E}">
        <p14:creationId xmlns:p14="http://schemas.microsoft.com/office/powerpoint/2010/main" val="1049739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marL="0" indent="0">
              <a:buNone/>
            </a:pPr>
            <a:r>
              <a:rPr lang="tr-TR" dirty="0"/>
              <a:t>Uluslararası bilimsel kuruluşlar tarafından ciddi testlere ve gözlemlere tabi tutularak kullanımına belirli kurallar çerçevesinde izin verilen gıda katkıları, yine bu kurallar çerçevesinde kullanıldıklarında insan sağlığı üzerinde herhangi bir olumsuz etkiye neden olmazlar. Bunun istisnası alerji yapma riski taşıyan gıda katkı maddeleridir. Bunlar ambalajlı gıda etiketlerindeki içerik bölümünde, yer fıstığı, soya fasulyesi, çilek gibi bilinen alerjenlere benzer şekilde, kolay görülebilecek biçimde listelenirler. Alerjik kimselerin gıda etiketlerini okuması bu nedenle önemlidir. Bazı gıda katkı maddeleri ise doğrudan olmasa da gıdaların zamanından önce bozulmasını engelleyerek hastalanma riskini azaltır ve dolaylı yoldan sağlığa katkı sağlayabilir.</a:t>
            </a:r>
          </a:p>
        </p:txBody>
      </p:sp>
      <p:sp>
        <p:nvSpPr>
          <p:cNvPr id="3" name="Başlık 2"/>
          <p:cNvSpPr>
            <a:spLocks noGrp="1"/>
          </p:cNvSpPr>
          <p:nvPr>
            <p:ph type="title"/>
          </p:nvPr>
        </p:nvSpPr>
        <p:spPr/>
        <p:txBody>
          <a:bodyPr>
            <a:normAutofit fontScale="90000"/>
          </a:bodyPr>
          <a:lstStyle/>
          <a:p>
            <a:r>
              <a:rPr lang="tr-TR" dirty="0">
                <a:solidFill>
                  <a:srgbClr val="FF0000"/>
                </a:solidFill>
              </a:rPr>
              <a:t>Gıda Katkı Maddelerinin İnsan Sağlığı İle İlişkisi Nedir ?</a:t>
            </a:r>
          </a:p>
        </p:txBody>
      </p:sp>
    </p:spTree>
    <p:extLst>
      <p:ext uri="{BB962C8B-B14F-4D97-AF65-F5344CB8AC3E}">
        <p14:creationId xmlns:p14="http://schemas.microsoft.com/office/powerpoint/2010/main" val="3243975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2ED48674-3870-4CD5-B6A2-B61FBC2C6A71}"/>
              </a:ext>
            </a:extLst>
          </p:cNvPr>
          <p:cNvSpPr>
            <a:spLocks noGrp="1"/>
          </p:cNvSpPr>
          <p:nvPr>
            <p:ph idx="1"/>
          </p:nvPr>
        </p:nvSpPr>
        <p:spPr/>
        <p:txBody>
          <a:bodyPr/>
          <a:lstStyle/>
          <a:p>
            <a:r>
              <a:rPr lang="tr-TR" dirty="0"/>
              <a:t>İncelenen katkının , organizmada emilimi( kana geçişi), dağılımı (kan yardımıyla organlara taşınması), </a:t>
            </a:r>
            <a:r>
              <a:rPr lang="tr-TR" dirty="0" err="1"/>
              <a:t>biyotransformasyonu</a:t>
            </a:r>
            <a:r>
              <a:rPr lang="tr-TR" dirty="0"/>
              <a:t> (vücutta diğer kimyasallara dönüşümü ) ve atılımı incelenir. Bir kimyasalın alımından atılımına kadar vücutta olan bu olaylara toplamının, emilim (ABSORBTION), dağılımı (DISTIRARUBITION) , </a:t>
            </a:r>
            <a:r>
              <a:rPr lang="tr-TR" dirty="0" err="1"/>
              <a:t>biyotransformasyon</a:t>
            </a:r>
            <a:r>
              <a:rPr lang="tr-TR" dirty="0"/>
              <a:t> (METABOLİSM) ve atılım( EXCRETİON)</a:t>
            </a:r>
            <a:r>
              <a:rPr lang="tr-TR" dirty="0" err="1"/>
              <a:t>ın</a:t>
            </a:r>
            <a:r>
              <a:rPr lang="tr-TR" dirty="0"/>
              <a:t> İngilizceye karşılıklarını </a:t>
            </a:r>
            <a:r>
              <a:rPr lang="tr-TR" dirty="0" err="1"/>
              <a:t>başharfleri</a:t>
            </a:r>
            <a:r>
              <a:rPr lang="tr-TR" dirty="0"/>
              <a:t> alınarak ADME adı da verilir.</a:t>
            </a:r>
          </a:p>
        </p:txBody>
      </p:sp>
      <p:sp>
        <p:nvSpPr>
          <p:cNvPr id="3" name="Unvan 2">
            <a:extLst>
              <a:ext uri="{FF2B5EF4-FFF2-40B4-BE49-F238E27FC236}">
                <a16:creationId xmlns:a16="http://schemas.microsoft.com/office/drawing/2014/main" id="{9E503317-2179-4837-A7C3-B6B6E28DEA1D}"/>
              </a:ext>
            </a:extLst>
          </p:cNvPr>
          <p:cNvSpPr>
            <a:spLocks noGrp="1"/>
          </p:cNvSpPr>
          <p:nvPr>
            <p:ph type="title"/>
          </p:nvPr>
        </p:nvSpPr>
        <p:spPr/>
        <p:txBody>
          <a:bodyPr>
            <a:normAutofit/>
          </a:bodyPr>
          <a:lstStyle/>
          <a:p>
            <a:r>
              <a:rPr lang="tr-TR" dirty="0" err="1">
                <a:solidFill>
                  <a:srgbClr val="FF0000"/>
                </a:solidFill>
              </a:rPr>
              <a:t>Toksikokinetik</a:t>
            </a:r>
            <a:r>
              <a:rPr lang="tr-TR" dirty="0">
                <a:solidFill>
                  <a:srgbClr val="FF0000"/>
                </a:solidFill>
              </a:rPr>
              <a:t> Çalışmaları </a:t>
            </a:r>
          </a:p>
        </p:txBody>
      </p:sp>
    </p:spTree>
    <p:extLst>
      <p:ext uri="{BB962C8B-B14F-4D97-AF65-F5344CB8AC3E}">
        <p14:creationId xmlns:p14="http://schemas.microsoft.com/office/powerpoint/2010/main" val="2262233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B0A1EAF-6FBF-4247-9738-98BAFC683432}"/>
              </a:ext>
            </a:extLst>
          </p:cNvPr>
          <p:cNvSpPr>
            <a:spLocks noGrp="1"/>
          </p:cNvSpPr>
          <p:nvPr>
            <p:ph idx="1"/>
          </p:nvPr>
        </p:nvSpPr>
        <p:spPr/>
        <p:txBody>
          <a:bodyPr>
            <a:normAutofit fontScale="92500" lnSpcReduction="20000"/>
          </a:bodyPr>
          <a:lstStyle/>
          <a:p>
            <a:r>
              <a:rPr lang="tr-TR" dirty="0"/>
              <a:t>Akut </a:t>
            </a:r>
            <a:r>
              <a:rPr lang="tr-TR" dirty="0" err="1"/>
              <a:t>toksisite</a:t>
            </a:r>
            <a:r>
              <a:rPr lang="tr-TR" dirty="0"/>
              <a:t> : 1 veya 24 saat içinde alınan birden fazla dozun oluşturduğu </a:t>
            </a:r>
            <a:r>
              <a:rPr lang="tr-TR" dirty="0" err="1"/>
              <a:t>toksisite</a:t>
            </a:r>
            <a:r>
              <a:rPr lang="tr-TR" dirty="0"/>
              <a:t> </a:t>
            </a:r>
          </a:p>
          <a:p>
            <a:r>
              <a:rPr lang="tr-TR" dirty="0"/>
              <a:t>Kronik </a:t>
            </a:r>
            <a:r>
              <a:rPr lang="tr-TR" dirty="0" err="1"/>
              <a:t>toksisite</a:t>
            </a:r>
            <a:r>
              <a:rPr lang="tr-TR" dirty="0"/>
              <a:t> : Akut </a:t>
            </a:r>
            <a:r>
              <a:rPr lang="tr-TR" dirty="0" err="1"/>
              <a:t>kotsisiteye</a:t>
            </a:r>
            <a:r>
              <a:rPr lang="tr-TR" dirty="0"/>
              <a:t> yol açmayacak düşük dozların uzun süre verilmesi ile oluşan </a:t>
            </a:r>
            <a:r>
              <a:rPr lang="tr-TR" dirty="0" err="1"/>
              <a:t>toksisite</a:t>
            </a:r>
            <a:r>
              <a:rPr lang="tr-TR" dirty="0"/>
              <a:t> </a:t>
            </a:r>
          </a:p>
          <a:p>
            <a:r>
              <a:rPr lang="tr-TR" dirty="0" err="1"/>
              <a:t>Mutajenik</a:t>
            </a:r>
            <a:r>
              <a:rPr lang="tr-TR" dirty="0"/>
              <a:t> etki : DNA üzerinde kalıcı değişiklik </a:t>
            </a:r>
          </a:p>
          <a:p>
            <a:r>
              <a:rPr lang="tr-TR" dirty="0" err="1"/>
              <a:t>Karsinojenik</a:t>
            </a:r>
            <a:r>
              <a:rPr lang="tr-TR" dirty="0"/>
              <a:t> etki : Kanser yapıcı etki</a:t>
            </a:r>
          </a:p>
          <a:p>
            <a:r>
              <a:rPr lang="tr-TR" dirty="0" err="1"/>
              <a:t>Teratojenik</a:t>
            </a:r>
            <a:r>
              <a:rPr lang="tr-TR" dirty="0"/>
              <a:t> etki : Sakat yavru doğumlarına yol açan etki</a:t>
            </a:r>
          </a:p>
          <a:p>
            <a:r>
              <a:rPr lang="tr-TR" dirty="0" err="1"/>
              <a:t>Transplasental</a:t>
            </a:r>
            <a:r>
              <a:rPr lang="tr-TR" dirty="0"/>
              <a:t> </a:t>
            </a:r>
            <a:r>
              <a:rPr lang="tr-TR" dirty="0" err="1"/>
              <a:t>Karsinojenik</a:t>
            </a:r>
            <a:r>
              <a:rPr lang="tr-TR" dirty="0"/>
              <a:t> Etki : Gebenin çocuğunda doğumdan yıllar sonra kanser oluşumu</a:t>
            </a:r>
          </a:p>
          <a:p>
            <a:r>
              <a:rPr lang="tr-TR" dirty="0" err="1"/>
              <a:t>Immünotokoksit</a:t>
            </a:r>
            <a:r>
              <a:rPr lang="tr-TR" dirty="0"/>
              <a:t> etki : </a:t>
            </a:r>
            <a:r>
              <a:rPr lang="tr-TR" dirty="0" err="1"/>
              <a:t>İmmün</a:t>
            </a:r>
            <a:r>
              <a:rPr lang="tr-TR" dirty="0"/>
              <a:t> sistem üzerine </a:t>
            </a:r>
            <a:r>
              <a:rPr lang="tr-TR" dirty="0" err="1"/>
              <a:t>toksit</a:t>
            </a:r>
            <a:r>
              <a:rPr lang="tr-TR" dirty="0"/>
              <a:t> etki</a:t>
            </a:r>
          </a:p>
          <a:p>
            <a:r>
              <a:rPr lang="tr-TR" dirty="0" err="1"/>
              <a:t>Fertillite</a:t>
            </a:r>
            <a:r>
              <a:rPr lang="tr-TR" dirty="0"/>
              <a:t> : Doğurganlık üzerinde etki</a:t>
            </a:r>
          </a:p>
          <a:p>
            <a:r>
              <a:rPr lang="tr-TR" dirty="0" err="1"/>
              <a:t>Nörotoksit</a:t>
            </a:r>
            <a:r>
              <a:rPr lang="tr-TR" dirty="0"/>
              <a:t> etki : Sinir sistemi üzerinde etki</a:t>
            </a:r>
          </a:p>
        </p:txBody>
      </p:sp>
      <p:sp>
        <p:nvSpPr>
          <p:cNvPr id="3" name="Unvan 2">
            <a:extLst>
              <a:ext uri="{FF2B5EF4-FFF2-40B4-BE49-F238E27FC236}">
                <a16:creationId xmlns:a16="http://schemas.microsoft.com/office/drawing/2014/main" id="{A6A31739-97D0-4179-B98C-27E8DAEE3587}"/>
              </a:ext>
            </a:extLst>
          </p:cNvPr>
          <p:cNvSpPr>
            <a:spLocks noGrp="1"/>
          </p:cNvSpPr>
          <p:nvPr>
            <p:ph type="title"/>
          </p:nvPr>
        </p:nvSpPr>
        <p:spPr/>
        <p:txBody>
          <a:bodyPr/>
          <a:lstStyle/>
          <a:p>
            <a:r>
              <a:rPr lang="tr-TR" dirty="0" err="1">
                <a:solidFill>
                  <a:srgbClr val="FF0000"/>
                </a:solidFill>
              </a:rPr>
              <a:t>Toksisite</a:t>
            </a:r>
            <a:r>
              <a:rPr lang="tr-TR" dirty="0">
                <a:solidFill>
                  <a:srgbClr val="FF0000"/>
                </a:solidFill>
              </a:rPr>
              <a:t> Testleri</a:t>
            </a:r>
          </a:p>
        </p:txBody>
      </p:sp>
    </p:spTree>
    <p:extLst>
      <p:ext uri="{BB962C8B-B14F-4D97-AF65-F5344CB8AC3E}">
        <p14:creationId xmlns:p14="http://schemas.microsoft.com/office/powerpoint/2010/main" val="4065468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hlinkClick r:id="rId2"/>
              </a:rPr>
              <a:t>https://www.gidahatti.com/gida-katki-maddesi-nedir/</a:t>
            </a:r>
            <a:endParaRPr lang="tr-TR" dirty="0"/>
          </a:p>
          <a:p>
            <a:r>
              <a:rPr lang="tr-TR" dirty="0">
                <a:hlinkClick r:id="rId3"/>
              </a:rPr>
              <a:t>http://dergipark.gov.tr/download/article-file/25386</a:t>
            </a:r>
            <a:endParaRPr lang="tr-TR" dirty="0"/>
          </a:p>
          <a:p>
            <a:r>
              <a:rPr lang="tr-TR" dirty="0">
                <a:hlinkClick r:id="rId4"/>
              </a:rPr>
              <a:t>https://www.yemekkulubum.com/icerik-sayfa/gida-katki-maddesi-nedir</a:t>
            </a:r>
            <a:r>
              <a:rPr lang="tr-TR" dirty="0"/>
              <a:t>,</a:t>
            </a:r>
          </a:p>
          <a:p>
            <a:r>
              <a:rPr lang="tr-TR" dirty="0"/>
              <a:t>Gıda ve personel hijyeni kitabı</a:t>
            </a:r>
          </a:p>
          <a:p>
            <a:endParaRPr lang="tr-TR" dirty="0"/>
          </a:p>
          <a:p>
            <a:endParaRPr lang="tr-TR" dirty="0"/>
          </a:p>
        </p:txBody>
      </p:sp>
      <p:sp>
        <p:nvSpPr>
          <p:cNvPr id="3" name="Başlık 2"/>
          <p:cNvSpPr>
            <a:spLocks noGrp="1"/>
          </p:cNvSpPr>
          <p:nvPr>
            <p:ph type="title"/>
          </p:nvPr>
        </p:nvSpPr>
        <p:spPr/>
        <p:txBody>
          <a:bodyPr/>
          <a:lstStyle/>
          <a:p>
            <a:r>
              <a:rPr lang="tr-TR" dirty="0"/>
              <a:t>KAYNAKÇA</a:t>
            </a:r>
          </a:p>
        </p:txBody>
      </p:sp>
    </p:spTree>
    <p:extLst>
      <p:ext uri="{BB962C8B-B14F-4D97-AF65-F5344CB8AC3E}">
        <p14:creationId xmlns:p14="http://schemas.microsoft.com/office/powerpoint/2010/main" val="160585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74FB47E-8771-47D2-9981-CB69C3982C65}"/>
              </a:ext>
            </a:extLst>
          </p:cNvPr>
          <p:cNvSpPr>
            <a:spLocks noGrp="1"/>
          </p:cNvSpPr>
          <p:nvPr>
            <p:ph idx="1"/>
          </p:nvPr>
        </p:nvSpPr>
        <p:spPr>
          <a:xfrm>
            <a:off x="457200" y="764704"/>
            <a:ext cx="8229600" cy="5331296"/>
          </a:xfrm>
        </p:spPr>
        <p:txBody>
          <a:bodyPr>
            <a:normAutofit fontScale="92500" lnSpcReduction="10000"/>
          </a:bodyPr>
          <a:lstStyle/>
          <a:p>
            <a:r>
              <a:rPr lang="tr-TR" sz="2800" dirty="0"/>
              <a:t> Mısırlılar M.Ö-1500 yıllarında yiyeceklerinde renklendirici </a:t>
            </a:r>
            <a:r>
              <a:rPr lang="tr-TR" sz="2800" dirty="0" err="1"/>
              <a:t>kullanmaşlardır</a:t>
            </a:r>
            <a:r>
              <a:rPr lang="tr-TR" sz="2800" dirty="0"/>
              <a:t>. Musa peygamber kasaplık hayvanların etleriyle ilgili sağlık koruma kuralları koymuştur. Ayrıca, Eskiçağ Yahudileri M.Ö-1300 yıllarında hayvan ciğerinde siroz, dejenerasyon, tüberkülozu tanıyacak deneyime sahip olmuşlardır. Roma imparatorluğu, gıda güvenliğini sağlamak için sağlık kontrolünü yapacak polis teşkilatı kurmuştur (M.Ö 400). </a:t>
            </a:r>
            <a:r>
              <a:rPr lang="tr-TR" sz="2800" dirty="0" err="1"/>
              <a:t>Hunlar’da</a:t>
            </a:r>
            <a:r>
              <a:rPr lang="tr-TR" sz="2800" dirty="0"/>
              <a:t> etin uzun süre dayanması için; sucuk, pastırma ve kavurma yapılarak saklanabileceğini bulmuşlardır. (M.Ö-220). Kızılderililer eti dondurarak saklamışlardır. M.Ö. 50 </a:t>
            </a:r>
            <a:r>
              <a:rPr lang="tr-TR" sz="2800" dirty="0" err="1"/>
              <a:t>yıllarında,tuz</a:t>
            </a:r>
            <a:r>
              <a:rPr lang="tr-TR" sz="2800" dirty="0"/>
              <a:t>, odun tütsüsü ve özellikle baharatın lezzet verici olarak kullanımı artmıştır . </a:t>
            </a:r>
            <a:endParaRPr lang="tr-TR" dirty="0"/>
          </a:p>
        </p:txBody>
      </p:sp>
    </p:spTree>
    <p:extLst>
      <p:ext uri="{BB962C8B-B14F-4D97-AF65-F5344CB8AC3E}">
        <p14:creationId xmlns:p14="http://schemas.microsoft.com/office/powerpoint/2010/main" val="176144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04664"/>
            <a:ext cx="4402832" cy="5691336"/>
          </a:xfrm>
        </p:spPr>
        <p:txBody>
          <a:bodyPr>
            <a:normAutofit fontScale="85000" lnSpcReduction="10000"/>
          </a:bodyPr>
          <a:lstStyle/>
          <a:p>
            <a:pPr marL="0" indent="0">
              <a:buNone/>
            </a:pPr>
            <a:r>
              <a:rPr lang="tr-TR" dirty="0"/>
              <a:t>Milattan sonra 772 yılında; Türkler eti kavurarak, sütü kurutarak </a:t>
            </a:r>
            <a:r>
              <a:rPr lang="tr-TR" dirty="0" err="1"/>
              <a:t>saklamaşlardır</a:t>
            </a:r>
            <a:r>
              <a:rPr lang="tr-TR" dirty="0"/>
              <a:t> (Dede Korkut Destanında geçmektedir). Ortaçağ’da Almanya’da kesimlerin topluca ve belli bir yerde yapılma zorunluluğu getirilmiştir (1276 ). </a:t>
            </a:r>
          </a:p>
          <a:p>
            <a:pPr marL="0" indent="0">
              <a:buNone/>
            </a:pPr>
            <a:r>
              <a:rPr lang="tr-TR" dirty="0"/>
              <a:t>Osmanlı İmparatorluğunda, Fatih Sultan Mehmet 33 kesim salonu inşa ettirerek etlerin insanlara güvenli ulaşmasını sağlamış ve ihtisap kanunları (halkın yediği içtiği şeylerin sıkı denetimi, bugünkü zabıta) içinde gıda güvenliğine yönelik özel hükümler yer almıştır (1485). Sultan II. Beyazıt devrinde gıda güvenliğine önem verilmiştir (1501).</a:t>
            </a:r>
          </a:p>
        </p:txBody>
      </p:sp>
      <p:sp>
        <p:nvSpPr>
          <p:cNvPr id="3" name="Başlık 2"/>
          <p:cNvSpPr>
            <a:spLocks noGrp="1"/>
          </p:cNvSpPr>
          <p:nvPr>
            <p:ph type="title"/>
          </p:nvPr>
        </p:nvSpPr>
        <p:spPr>
          <a:xfrm>
            <a:off x="457200" y="152400"/>
            <a:ext cx="8229600" cy="45719"/>
          </a:xfrm>
        </p:spPr>
        <p:txBody>
          <a:bodyPr>
            <a:normAutofit fontScale="90000"/>
          </a:bodyPr>
          <a:lstStyle/>
          <a:p>
            <a:endParaRPr lang="tr-TR" dirty="0"/>
          </a:p>
        </p:txBody>
      </p:sp>
      <p:pic>
        <p:nvPicPr>
          <p:cNvPr id="2051" name="Picture 3" descr="C:\Users\Ramazan\Desktop\mya1_b0ef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80728"/>
            <a:ext cx="3384376" cy="302433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5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548680"/>
            <a:ext cx="5050904" cy="5688632"/>
          </a:xfrm>
        </p:spPr>
        <p:txBody>
          <a:bodyPr>
            <a:normAutofit fontScale="92500"/>
          </a:bodyPr>
          <a:lstStyle/>
          <a:p>
            <a:pPr marL="0" indent="0">
              <a:buNone/>
            </a:pPr>
            <a:r>
              <a:rPr lang="tr-TR" dirty="0"/>
              <a:t>Etlerin kesim ve pazarlanmasında yapılan resmi kontrollerin Avrupa’da yaygınlaşması 1580 yıllarına denk gelir. Fransa’da balıkların bayatlığını kamufle edebilmek amacıyla, gıda boyaları kullanımı 1662 yılında yasaklanmıştır . Avrupa’da ilk Veteriner okulu Fransa’da kurulmuştur (1762). </a:t>
            </a:r>
            <a:r>
              <a:rPr lang="tr-TR" dirty="0" err="1"/>
              <a:t>A.B.D’de</a:t>
            </a:r>
            <a:r>
              <a:rPr lang="tr-TR" dirty="0"/>
              <a:t> Boston’da Gıda Hijyeni yasası 1773 yılında kabul edilmiştir. Fransa’da Napolyon tarafından ilk açık mezbaha 1807 yılında kurulmuştur. Osmanlı döneminde ilk veteriner okulu 1842 yılında açılmıştır.</a:t>
            </a:r>
          </a:p>
          <a:p>
            <a:endParaRPr lang="tr-TR" dirty="0"/>
          </a:p>
        </p:txBody>
      </p:sp>
      <p:sp>
        <p:nvSpPr>
          <p:cNvPr id="3" name="Başlık 2"/>
          <p:cNvSpPr>
            <a:spLocks noGrp="1"/>
          </p:cNvSpPr>
          <p:nvPr>
            <p:ph type="title"/>
          </p:nvPr>
        </p:nvSpPr>
        <p:spPr>
          <a:xfrm>
            <a:off x="457200" y="152400"/>
            <a:ext cx="8229600" cy="108248"/>
          </a:xfrm>
        </p:spPr>
        <p:txBody>
          <a:bodyPr>
            <a:normAutofit fontScale="90000"/>
          </a:bodyPr>
          <a:lstStyle/>
          <a:p>
            <a:endParaRPr lang="tr-TR" dirty="0"/>
          </a:p>
        </p:txBody>
      </p:sp>
      <p:pic>
        <p:nvPicPr>
          <p:cNvPr id="1026" name="Picture 2" descr="C:\Users\Ramazan\Desktop\fft99_mf22462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908720"/>
            <a:ext cx="2838450" cy="27241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9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04664"/>
            <a:ext cx="4834880" cy="5976664"/>
          </a:xfrm>
        </p:spPr>
        <p:txBody>
          <a:bodyPr>
            <a:normAutofit fontScale="92500" lnSpcReduction="10000"/>
          </a:bodyPr>
          <a:lstStyle/>
          <a:p>
            <a:pPr marL="0" indent="0">
              <a:buNone/>
            </a:pPr>
            <a:r>
              <a:rPr lang="tr-TR" dirty="0"/>
              <a:t>Aniline </a:t>
            </a:r>
            <a:r>
              <a:rPr lang="tr-TR" dirty="0" err="1"/>
              <a:t>Purple</a:t>
            </a:r>
            <a:r>
              <a:rPr lang="tr-TR" dirty="0"/>
              <a:t>”(anilin moru) </a:t>
            </a:r>
            <a:r>
              <a:rPr lang="tr-TR" dirty="0" err="1"/>
              <a:t>ın</a:t>
            </a:r>
            <a:r>
              <a:rPr lang="tr-TR" dirty="0"/>
              <a:t> yapay boya maddesi olarak kullanımına 1856 yılında başlanmıştır. Amerika ve İspanya savaşında, savaştaki askerlerinin gıda güvenliği için’ Besin Kontrolü dalında lisans üstü eğitim yapmış Veteriner Hekimlerin olması” gereği konusunda anlaşmaya varılmıştır (1889). Bu husus; Türkiye Cumhuriyetince 1924-1933 arasında Türk silahlı kuvvetleri (Bursa’da Gemlik Askeri Veteriner Araştırma Enstitüsü, 1924) ve Ankara Üniversitesi Veteriner Fakültesi (1934) arasında gerçekleştirilmiştir. </a:t>
            </a:r>
          </a:p>
        </p:txBody>
      </p:sp>
      <p:sp>
        <p:nvSpPr>
          <p:cNvPr id="3" name="Başlık 2"/>
          <p:cNvSpPr>
            <a:spLocks noGrp="1"/>
          </p:cNvSpPr>
          <p:nvPr>
            <p:ph type="title"/>
          </p:nvPr>
        </p:nvSpPr>
        <p:spPr>
          <a:xfrm>
            <a:off x="457200" y="152400"/>
            <a:ext cx="8229600" cy="108248"/>
          </a:xfrm>
        </p:spPr>
        <p:txBody>
          <a:bodyPr>
            <a:normAutofit fontScale="90000"/>
          </a:bodyPr>
          <a:lstStyle/>
          <a:p>
            <a:endParaRPr lang="tr-TR" dirty="0"/>
          </a:p>
        </p:txBody>
      </p:sp>
      <p:pic>
        <p:nvPicPr>
          <p:cNvPr id="3074" name="Picture 2" descr="C:\Users\Ramazan\Desktop\tim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08720"/>
            <a:ext cx="3096344" cy="26574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602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234</TotalTime>
  <Words>2390</Words>
  <Application>Microsoft Office PowerPoint</Application>
  <PresentationFormat>Ekran Gösterisi (4:3)</PresentationFormat>
  <Paragraphs>159</Paragraphs>
  <Slides>53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53</vt:i4>
      </vt:variant>
    </vt:vector>
  </HeadingPairs>
  <TitlesOfParts>
    <vt:vector size="57" baseType="lpstr">
      <vt:lpstr>Constantia</vt:lpstr>
      <vt:lpstr>Times New Roman</vt:lpstr>
      <vt:lpstr>Wingdings 2</vt:lpstr>
      <vt:lpstr>Kağıt</vt:lpstr>
      <vt:lpstr>GIDA VE PERSONEL HİJYENİ</vt:lpstr>
      <vt:lpstr>İÇİNDEKİLER </vt:lpstr>
      <vt:lpstr>PowerPoint Sunusu</vt:lpstr>
      <vt:lpstr>Gıda Katkı Maddesi Nedir ?</vt:lpstr>
      <vt:lpstr>Gıda Güvenliği Tarihçesi</vt:lpstr>
      <vt:lpstr>PowerPoint Sunusu</vt:lpstr>
      <vt:lpstr>PowerPoint Sunusu</vt:lpstr>
      <vt:lpstr>PowerPoint Sunusu</vt:lpstr>
      <vt:lpstr>PowerPoint Sunusu</vt:lpstr>
      <vt:lpstr>PowerPoint Sunusu</vt:lpstr>
      <vt:lpstr>PowerPoint Sunusu</vt:lpstr>
      <vt:lpstr>Gıda Katkı Maddelerinin Kullanım Amaçları</vt:lpstr>
      <vt:lpstr>Gıda Katkı Maddelerinin Özellikleri</vt:lpstr>
      <vt:lpstr>PowerPoint Sunusu</vt:lpstr>
      <vt:lpstr>Gıdalarda Bulunabilen Kimyasal Madde Grupları</vt:lpstr>
      <vt:lpstr>Gıda Katkı Maddeleri Doğal Mıdır ?</vt:lpstr>
      <vt:lpstr>Kabul Edilen Günlük Alım Miktarı(ADI) Nedir ?</vt:lpstr>
      <vt:lpstr>Gıda Katkı Maddelerinin Güvenli Kullanım Miktarı Adı</vt:lpstr>
      <vt:lpstr>Kısaca Gıda Katkı Maddeleri Listesi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 Kodları Ve Anlamları Nelerdir ?</vt:lpstr>
      <vt:lpstr>Kısaca E Kodları Listesi</vt:lpstr>
      <vt:lpstr> Katkı Maddesi Kullanılmazsa Gıdalar Daha Mı Sağlıklı Olur ?</vt:lpstr>
      <vt:lpstr>   Katkı Maddelerinin Güvenliği Nasıl Belirlenir ?</vt:lpstr>
      <vt:lpstr>Ulusal Mevzuatlarda Gıda Katkı Maddeleri</vt:lpstr>
      <vt:lpstr>Gıda Katkı Maddelerinin İnsan Sağlığı İle İlişkisi Nedir ?</vt:lpstr>
      <vt:lpstr>Toksikokinetik Çalışmaları </vt:lpstr>
      <vt:lpstr>Toksisite Testleri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HİJYENİ</dc:title>
  <dc:creator>Ramazan</dc:creator>
  <cp:lastModifiedBy>SNK</cp:lastModifiedBy>
  <cp:revision>26</cp:revision>
  <dcterms:created xsi:type="dcterms:W3CDTF">2018-11-22T17:43:46Z</dcterms:created>
  <dcterms:modified xsi:type="dcterms:W3CDTF">2018-12-20T11:20:36Z</dcterms:modified>
</cp:coreProperties>
</file>