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57" r:id="rId4"/>
    <p:sldId id="271" r:id="rId5"/>
    <p:sldId id="258" r:id="rId6"/>
    <p:sldId id="259" r:id="rId7"/>
    <p:sldId id="260" r:id="rId8"/>
    <p:sldId id="261" r:id="rId9"/>
    <p:sldId id="262" r:id="rId10"/>
    <p:sldId id="263" r:id="rId11"/>
    <p:sldId id="265" r:id="rId12"/>
    <p:sldId id="264" r:id="rId13"/>
    <p:sldId id="266" r:id="rId14"/>
    <p:sldId id="267" r:id="rId15"/>
    <p:sldId id="269" r:id="rId16"/>
    <p:sldId id="268" r:id="rId17"/>
    <p:sldId id="270" r:id="rId18"/>
    <p:sldId id="272" r:id="rId19"/>
    <p:sldId id="273" r:id="rId20"/>
    <p:sldId id="274"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3D5E3D3-E38E-4C6D-9102-35D2C4836411}" type="datetimeFigureOut">
              <a:rPr lang="tr-TR" smtClean="0"/>
              <a:pPr/>
              <a:t>26.12.2018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450BE1-C555-48AA-85BE-3FF4676649C6}" type="slidenum">
              <a:rPr lang="tr-TR" smtClean="0"/>
              <a:pPr/>
              <a:t>‹#›</a:t>
            </a:fld>
            <a:endParaRPr lang="tr-TR"/>
          </a:p>
        </p:txBody>
      </p:sp>
    </p:spTree>
    <p:extLst>
      <p:ext uri="{BB962C8B-B14F-4D97-AF65-F5344CB8AC3E}">
        <p14:creationId xmlns:p14="http://schemas.microsoft.com/office/powerpoint/2010/main" xmlns="" val="838871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D5E3D3-E38E-4C6D-9102-35D2C4836411}" type="datetimeFigureOut">
              <a:rPr lang="tr-TR" smtClean="0"/>
              <a:pPr/>
              <a:t>26.12.2018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450BE1-C555-48AA-85BE-3FF4676649C6}" type="slidenum">
              <a:rPr lang="tr-TR" smtClean="0"/>
              <a:pPr/>
              <a:t>‹#›</a:t>
            </a:fld>
            <a:endParaRPr lang="tr-TR"/>
          </a:p>
        </p:txBody>
      </p:sp>
    </p:spTree>
    <p:extLst>
      <p:ext uri="{BB962C8B-B14F-4D97-AF65-F5344CB8AC3E}">
        <p14:creationId xmlns:p14="http://schemas.microsoft.com/office/powerpoint/2010/main" xmlns="" val="3473028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D5E3D3-E38E-4C6D-9102-35D2C4836411}" type="datetimeFigureOut">
              <a:rPr lang="tr-TR" smtClean="0"/>
              <a:pPr/>
              <a:t>26.12.2018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450BE1-C555-48AA-85BE-3FF4676649C6}" type="slidenum">
              <a:rPr lang="tr-TR" smtClean="0"/>
              <a:pPr/>
              <a:t>‹#›</a:t>
            </a:fld>
            <a:endParaRPr lang="tr-TR"/>
          </a:p>
        </p:txBody>
      </p:sp>
    </p:spTree>
    <p:extLst>
      <p:ext uri="{BB962C8B-B14F-4D97-AF65-F5344CB8AC3E}">
        <p14:creationId xmlns:p14="http://schemas.microsoft.com/office/powerpoint/2010/main" xmlns="" val="4294127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3D5E3D3-E38E-4C6D-9102-35D2C4836411}" type="datetimeFigureOut">
              <a:rPr lang="tr-TR" smtClean="0"/>
              <a:pPr/>
              <a:t>26.12.2018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450BE1-C555-48AA-85BE-3FF4676649C6}" type="slidenum">
              <a:rPr lang="tr-TR" smtClean="0"/>
              <a:pPr/>
              <a:t>‹#›</a:t>
            </a:fld>
            <a:endParaRPr lang="tr-TR"/>
          </a:p>
        </p:txBody>
      </p:sp>
    </p:spTree>
    <p:extLst>
      <p:ext uri="{BB962C8B-B14F-4D97-AF65-F5344CB8AC3E}">
        <p14:creationId xmlns:p14="http://schemas.microsoft.com/office/powerpoint/2010/main" xmlns="" val="2922477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3D5E3D3-E38E-4C6D-9102-35D2C4836411}" type="datetimeFigureOut">
              <a:rPr lang="tr-TR" smtClean="0"/>
              <a:pPr/>
              <a:t>26.12.2018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5450BE1-C555-48AA-85BE-3FF4676649C6}" type="slidenum">
              <a:rPr lang="tr-TR" smtClean="0"/>
              <a:pPr/>
              <a:t>‹#›</a:t>
            </a:fld>
            <a:endParaRPr lang="tr-TR"/>
          </a:p>
        </p:txBody>
      </p:sp>
    </p:spTree>
    <p:extLst>
      <p:ext uri="{BB962C8B-B14F-4D97-AF65-F5344CB8AC3E}">
        <p14:creationId xmlns:p14="http://schemas.microsoft.com/office/powerpoint/2010/main" xmlns="" val="238506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3D5E3D3-E38E-4C6D-9102-35D2C4836411}" type="datetimeFigureOut">
              <a:rPr lang="tr-TR" smtClean="0"/>
              <a:pPr/>
              <a:t>26.12.2018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450BE1-C555-48AA-85BE-3FF4676649C6}" type="slidenum">
              <a:rPr lang="tr-TR" smtClean="0"/>
              <a:pPr/>
              <a:t>‹#›</a:t>
            </a:fld>
            <a:endParaRPr lang="tr-TR"/>
          </a:p>
        </p:txBody>
      </p:sp>
    </p:spTree>
    <p:extLst>
      <p:ext uri="{BB962C8B-B14F-4D97-AF65-F5344CB8AC3E}">
        <p14:creationId xmlns:p14="http://schemas.microsoft.com/office/powerpoint/2010/main" xmlns="" val="1192725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3D5E3D3-E38E-4C6D-9102-35D2C4836411}" type="datetimeFigureOut">
              <a:rPr lang="tr-TR" smtClean="0"/>
              <a:pPr/>
              <a:t>26.12.2018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5450BE1-C555-48AA-85BE-3FF4676649C6}" type="slidenum">
              <a:rPr lang="tr-TR" smtClean="0"/>
              <a:pPr/>
              <a:t>‹#›</a:t>
            </a:fld>
            <a:endParaRPr lang="tr-TR"/>
          </a:p>
        </p:txBody>
      </p:sp>
    </p:spTree>
    <p:extLst>
      <p:ext uri="{BB962C8B-B14F-4D97-AF65-F5344CB8AC3E}">
        <p14:creationId xmlns:p14="http://schemas.microsoft.com/office/powerpoint/2010/main" xmlns="" val="407281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3D5E3D3-E38E-4C6D-9102-35D2C4836411}" type="datetimeFigureOut">
              <a:rPr lang="tr-TR" smtClean="0"/>
              <a:pPr/>
              <a:t>26.12.2018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5450BE1-C555-48AA-85BE-3FF4676649C6}" type="slidenum">
              <a:rPr lang="tr-TR" smtClean="0"/>
              <a:pPr/>
              <a:t>‹#›</a:t>
            </a:fld>
            <a:endParaRPr lang="tr-TR"/>
          </a:p>
        </p:txBody>
      </p:sp>
    </p:spTree>
    <p:extLst>
      <p:ext uri="{BB962C8B-B14F-4D97-AF65-F5344CB8AC3E}">
        <p14:creationId xmlns:p14="http://schemas.microsoft.com/office/powerpoint/2010/main" xmlns="" val="88385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3D5E3D3-E38E-4C6D-9102-35D2C4836411}" type="datetimeFigureOut">
              <a:rPr lang="tr-TR" smtClean="0"/>
              <a:pPr/>
              <a:t>26.12.2018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5450BE1-C555-48AA-85BE-3FF4676649C6}" type="slidenum">
              <a:rPr lang="tr-TR" smtClean="0"/>
              <a:pPr/>
              <a:t>‹#›</a:t>
            </a:fld>
            <a:endParaRPr lang="tr-TR"/>
          </a:p>
        </p:txBody>
      </p:sp>
    </p:spTree>
    <p:extLst>
      <p:ext uri="{BB962C8B-B14F-4D97-AF65-F5344CB8AC3E}">
        <p14:creationId xmlns:p14="http://schemas.microsoft.com/office/powerpoint/2010/main" xmlns="" val="345525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D5E3D3-E38E-4C6D-9102-35D2C4836411}" type="datetimeFigureOut">
              <a:rPr lang="tr-TR" smtClean="0"/>
              <a:pPr/>
              <a:t>26.12.2018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450BE1-C555-48AA-85BE-3FF4676649C6}" type="slidenum">
              <a:rPr lang="tr-TR" smtClean="0"/>
              <a:pPr/>
              <a:t>‹#›</a:t>
            </a:fld>
            <a:endParaRPr lang="tr-TR"/>
          </a:p>
        </p:txBody>
      </p:sp>
    </p:spTree>
    <p:extLst>
      <p:ext uri="{BB962C8B-B14F-4D97-AF65-F5344CB8AC3E}">
        <p14:creationId xmlns:p14="http://schemas.microsoft.com/office/powerpoint/2010/main" xmlns="" val="80196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3D5E3D3-E38E-4C6D-9102-35D2C4836411}" type="datetimeFigureOut">
              <a:rPr lang="tr-TR" smtClean="0"/>
              <a:pPr/>
              <a:t>26.12.2018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5450BE1-C555-48AA-85BE-3FF4676649C6}" type="slidenum">
              <a:rPr lang="tr-TR" smtClean="0"/>
              <a:pPr/>
              <a:t>‹#›</a:t>
            </a:fld>
            <a:endParaRPr lang="tr-TR"/>
          </a:p>
        </p:txBody>
      </p:sp>
    </p:spTree>
    <p:extLst>
      <p:ext uri="{BB962C8B-B14F-4D97-AF65-F5344CB8AC3E}">
        <p14:creationId xmlns:p14="http://schemas.microsoft.com/office/powerpoint/2010/main" xmlns="" val="2573980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5E3D3-E38E-4C6D-9102-35D2C4836411}" type="datetimeFigureOut">
              <a:rPr lang="tr-TR" smtClean="0"/>
              <a:pPr/>
              <a:t>26.12.2018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450BE1-C555-48AA-85BE-3FF4676649C6}" type="slidenum">
              <a:rPr lang="tr-TR" smtClean="0"/>
              <a:pPr/>
              <a:t>‹#›</a:t>
            </a:fld>
            <a:endParaRPr lang="tr-TR"/>
          </a:p>
        </p:txBody>
      </p:sp>
    </p:spTree>
    <p:extLst>
      <p:ext uri="{BB962C8B-B14F-4D97-AF65-F5344CB8AC3E}">
        <p14:creationId xmlns:p14="http://schemas.microsoft.com/office/powerpoint/2010/main" xmlns="" val="117428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egittim.com/index.php?option=com_content&amp;view=article&amp;id=128:isohaccpfarki&amp;catid=53:mutfaktahijyen&amp;Itemid=44" TargetMode="Externa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hyperlink" Target="https://www.turcert.com/" TargetMode="External"/><Relationship Id="rId5" Type="http://schemas.openxmlformats.org/officeDocument/2006/relationships/hyperlink" Target="https://www.sistempatent.com/" TargetMode="External"/><Relationship Id="rId4" Type="http://schemas.openxmlformats.org/officeDocument/2006/relationships/hyperlink" Target="http://belgelendirme.ctr.com.tr/iso-22000-haccp-nedir.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belgelendirme.ctr.com.tr/iso-9001-nedir.html"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2472128" y="629587"/>
            <a:ext cx="9400082" cy="2620103"/>
          </a:xfrm>
        </p:spPr>
        <p:txBody>
          <a:bodyPr>
            <a:normAutofit fontScale="90000"/>
          </a:bodyPr>
          <a:lstStyle/>
          <a:p>
            <a:r>
              <a:rPr lang="tr-TR" sz="5400" dirty="0" err="1" smtClean="0">
                <a:latin typeface="Algerian" panose="04020705040A02060702" pitchFamily="82" charset="0"/>
              </a:rPr>
              <a:t>GIda</a:t>
            </a:r>
            <a:r>
              <a:rPr lang="tr-TR" sz="5400" dirty="0" smtClean="0">
                <a:latin typeface="Algerian" panose="04020705040A02060702" pitchFamily="82" charset="0"/>
              </a:rPr>
              <a:t> </a:t>
            </a:r>
            <a:r>
              <a:rPr lang="tr-TR" sz="5400" dirty="0">
                <a:latin typeface="Algerian" panose="04020705040A02060702" pitchFamily="82" charset="0"/>
              </a:rPr>
              <a:t>ve </a:t>
            </a:r>
            <a:r>
              <a:rPr lang="tr-TR" sz="5400" dirty="0" smtClean="0">
                <a:latin typeface="Algerian" panose="04020705040A02060702" pitchFamily="82" charset="0"/>
              </a:rPr>
              <a:t>Personel </a:t>
            </a:r>
            <a:r>
              <a:rPr lang="tr-TR" sz="5400" dirty="0" err="1" smtClean="0">
                <a:latin typeface="Algerian" panose="04020705040A02060702" pitchFamily="82" charset="0"/>
              </a:rPr>
              <a:t>Hİjyenİ</a:t>
            </a:r>
            <a:r>
              <a:rPr lang="tr-TR" sz="5400" dirty="0" smtClean="0">
                <a:latin typeface="Algerian" panose="04020705040A02060702" pitchFamily="82" charset="0"/>
              </a:rPr>
              <a:t/>
            </a:r>
            <a:br>
              <a:rPr lang="tr-TR" sz="5400" dirty="0" smtClean="0">
                <a:latin typeface="Algerian" panose="04020705040A02060702" pitchFamily="82" charset="0"/>
              </a:rPr>
            </a:br>
            <a:r>
              <a:rPr lang="tr-TR" dirty="0">
                <a:latin typeface="Algerian" panose="04020705040A02060702" pitchFamily="82" charset="0"/>
              </a:rPr>
              <a:t> </a:t>
            </a:r>
            <a:r>
              <a:rPr lang="tr-TR" dirty="0" smtClean="0">
                <a:latin typeface="Algerian" panose="04020705040A02060702" pitchFamily="82" charset="0"/>
              </a:rPr>
              <a:t>          </a:t>
            </a:r>
            <a:br>
              <a:rPr lang="tr-TR" dirty="0" smtClean="0">
                <a:latin typeface="Algerian" panose="04020705040A02060702" pitchFamily="82" charset="0"/>
              </a:rPr>
            </a:br>
            <a:r>
              <a:rPr lang="tr-TR" dirty="0" smtClean="0">
                <a:latin typeface="Algerian" panose="04020705040A02060702" pitchFamily="82" charset="0"/>
              </a:rPr>
              <a:t>                    </a:t>
            </a:r>
            <a:r>
              <a:rPr lang="tr-TR" sz="6000" dirty="0" err="1" smtClean="0">
                <a:latin typeface="Algerian" panose="04020705040A02060702" pitchFamily="82" charset="0"/>
              </a:rPr>
              <a:t>İso</a:t>
            </a:r>
            <a:r>
              <a:rPr lang="tr-TR" sz="6000" dirty="0" smtClean="0">
                <a:latin typeface="Algerian" panose="04020705040A02060702" pitchFamily="82" charset="0"/>
              </a:rPr>
              <a:t> 22000</a:t>
            </a:r>
            <a:r>
              <a:rPr lang="tr-TR" sz="6000" dirty="0">
                <a:latin typeface="Algerian" panose="04020705040A02060702" pitchFamily="82" charset="0"/>
              </a:rPr>
              <a:t/>
            </a:r>
            <a:br>
              <a:rPr lang="tr-TR" sz="6000" dirty="0">
                <a:latin typeface="Algerian" panose="04020705040A02060702" pitchFamily="82" charset="0"/>
              </a:rPr>
            </a:br>
            <a:r>
              <a:rPr lang="tr-TR" dirty="0" smtClean="0">
                <a:latin typeface="Algerian" panose="04020705040A02060702" pitchFamily="82" charset="0"/>
              </a:rPr>
              <a:t> </a:t>
            </a:r>
            <a:endParaRPr lang="tr-TR" dirty="0"/>
          </a:p>
        </p:txBody>
      </p:sp>
      <p:sp>
        <p:nvSpPr>
          <p:cNvPr id="3" name="İçerik Yer Tutucusu 2"/>
          <p:cNvSpPr>
            <a:spLocks noGrp="1"/>
          </p:cNvSpPr>
          <p:nvPr>
            <p:ph idx="1"/>
          </p:nvPr>
        </p:nvSpPr>
        <p:spPr>
          <a:xfrm>
            <a:off x="988100" y="3894267"/>
            <a:ext cx="10515600" cy="4351338"/>
          </a:xfrm>
        </p:spPr>
        <p:txBody>
          <a:bodyPr/>
          <a:lstStyle/>
          <a:p>
            <a:pPr marL="571500" indent="-571500"/>
            <a:r>
              <a:rPr lang="tr-TR" dirty="0" smtClean="0">
                <a:latin typeface="Algerian" panose="04020705040A02060702" pitchFamily="82" charset="0"/>
              </a:rPr>
              <a:t>Egemen </a:t>
            </a:r>
            <a:r>
              <a:rPr lang="tr-TR" dirty="0" err="1" smtClean="0">
                <a:latin typeface="Algerian" panose="04020705040A02060702" pitchFamily="82" charset="0"/>
              </a:rPr>
              <a:t>Kulelİ</a:t>
            </a:r>
            <a:r>
              <a:rPr lang="tr-TR" dirty="0" smtClean="0">
                <a:latin typeface="Algerian" panose="04020705040A02060702" pitchFamily="82" charset="0"/>
              </a:rPr>
              <a:t>           1166702041</a:t>
            </a:r>
          </a:p>
          <a:p>
            <a:pPr marL="571500" indent="-571500"/>
            <a:r>
              <a:rPr lang="tr-TR" dirty="0" smtClean="0">
                <a:latin typeface="Algerian" panose="04020705040A02060702" pitchFamily="82" charset="0"/>
              </a:rPr>
              <a:t>Buse Betül </a:t>
            </a:r>
            <a:r>
              <a:rPr lang="tr-TR" dirty="0" err="1" smtClean="0">
                <a:latin typeface="Algerian" panose="04020705040A02060702" pitchFamily="82" charset="0"/>
              </a:rPr>
              <a:t>Kalecİ</a:t>
            </a:r>
            <a:r>
              <a:rPr lang="tr-TR" dirty="0" smtClean="0">
                <a:latin typeface="Algerian" panose="04020705040A02060702" pitchFamily="82" charset="0"/>
              </a:rPr>
              <a:t>   1186702048</a:t>
            </a:r>
            <a:endParaRPr lang="tr-TR" dirty="0">
              <a:latin typeface="Algerian" panose="04020705040A02060702" pitchFamily="82" charset="0"/>
            </a:endParaRPr>
          </a:p>
          <a:p>
            <a:pPr marL="571500" indent="-571500"/>
            <a:r>
              <a:rPr lang="tr-TR" dirty="0" err="1" smtClean="0">
                <a:latin typeface="Algerian" panose="04020705040A02060702" pitchFamily="82" charset="0"/>
              </a:rPr>
              <a:t>Dİlan</a:t>
            </a:r>
            <a:r>
              <a:rPr lang="tr-TR" dirty="0" smtClean="0">
                <a:latin typeface="Algerian" panose="04020705040A02060702" pitchFamily="82" charset="0"/>
              </a:rPr>
              <a:t> </a:t>
            </a:r>
            <a:r>
              <a:rPr lang="tr-TR" dirty="0" err="1" smtClean="0">
                <a:latin typeface="Algerian" panose="04020705040A02060702" pitchFamily="82" charset="0"/>
              </a:rPr>
              <a:t>GöktaŞ</a:t>
            </a:r>
            <a:r>
              <a:rPr lang="tr-TR" dirty="0" smtClean="0">
                <a:latin typeface="Algerian" panose="04020705040A02060702" pitchFamily="82" charset="0"/>
              </a:rPr>
              <a:t>             1186702050</a:t>
            </a:r>
          </a:p>
          <a:p>
            <a:pPr marL="571500" indent="-571500"/>
            <a:r>
              <a:rPr lang="tr-TR" dirty="0" err="1" smtClean="0">
                <a:latin typeface="Algerian" panose="04020705040A02060702" pitchFamily="82" charset="0"/>
              </a:rPr>
              <a:t>İbrahİm</a:t>
            </a:r>
            <a:r>
              <a:rPr lang="tr-TR" dirty="0" smtClean="0">
                <a:latin typeface="Algerian" panose="04020705040A02060702" pitchFamily="82" charset="0"/>
              </a:rPr>
              <a:t> </a:t>
            </a:r>
            <a:r>
              <a:rPr lang="tr-TR" dirty="0" err="1" smtClean="0">
                <a:latin typeface="Algerian" panose="04020705040A02060702" pitchFamily="82" charset="0"/>
              </a:rPr>
              <a:t>Çelİk</a:t>
            </a:r>
            <a:r>
              <a:rPr lang="tr-TR" dirty="0" smtClean="0">
                <a:latin typeface="Algerian" panose="04020705040A02060702" pitchFamily="82" charset="0"/>
              </a:rPr>
              <a:t>            1186702055</a:t>
            </a:r>
          </a:p>
          <a:p>
            <a:pPr marL="571500" indent="-571500"/>
            <a:endParaRPr lang="tr-TR" dirty="0" smtClean="0">
              <a:latin typeface="Algerian" panose="04020705040A02060702" pitchFamily="82" charset="0"/>
            </a:endParaRPr>
          </a:p>
        </p:txBody>
      </p:sp>
    </p:spTree>
    <p:extLst>
      <p:ext uri="{BB962C8B-B14F-4D97-AF65-F5344CB8AC3E}">
        <p14:creationId xmlns:p14="http://schemas.microsoft.com/office/powerpoint/2010/main" xmlns="" val="1092607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2563317"/>
          </a:xfrm>
        </p:spPr>
        <p:txBody>
          <a:bodyPr>
            <a:normAutofit/>
          </a:bodyPr>
          <a:lstStyle/>
          <a:p>
            <a:r>
              <a:rPr lang="tr-TR" b="1" dirty="0" smtClean="0"/>
              <a:t>          </a:t>
            </a:r>
            <a:br>
              <a:rPr lang="tr-TR" b="1" dirty="0" smtClean="0"/>
            </a:br>
            <a:r>
              <a:rPr lang="tr-TR" b="1" dirty="0"/>
              <a:t/>
            </a:r>
            <a:br>
              <a:rPr lang="tr-TR" b="1" dirty="0"/>
            </a:br>
            <a:r>
              <a:rPr lang="tr-TR" b="1" dirty="0" smtClean="0"/>
              <a:t>      </a:t>
            </a:r>
            <a:r>
              <a:rPr lang="tr-TR" b="1" dirty="0" err="1" smtClean="0">
                <a:latin typeface="Algerian" panose="04020705040A02060702" pitchFamily="82" charset="0"/>
              </a:rPr>
              <a:t>StandardIn</a:t>
            </a:r>
            <a:r>
              <a:rPr lang="tr-TR" b="1" dirty="0" smtClean="0">
                <a:latin typeface="Algerian" panose="04020705040A02060702" pitchFamily="82" charset="0"/>
              </a:rPr>
              <a:t> ana </a:t>
            </a:r>
            <a:r>
              <a:rPr lang="tr-TR" b="1" dirty="0" err="1" smtClean="0">
                <a:latin typeface="Algerian" panose="04020705040A02060702" pitchFamily="82" charset="0"/>
              </a:rPr>
              <a:t>prensİBİ</a:t>
            </a:r>
            <a:r>
              <a:rPr lang="tr-TR" b="1" dirty="0" smtClean="0">
                <a:latin typeface="Algerian" panose="04020705040A02060702" pitchFamily="82" charset="0"/>
              </a:rPr>
              <a:t> </a:t>
            </a:r>
            <a:r>
              <a:rPr lang="tr-TR" b="1" dirty="0" err="1" smtClean="0">
                <a:latin typeface="Algerian" panose="04020705040A02060702" pitchFamily="82" charset="0"/>
              </a:rPr>
              <a:t>nedİr</a:t>
            </a:r>
            <a:r>
              <a:rPr lang="tr-TR" b="1" dirty="0" smtClean="0">
                <a:latin typeface="Algerian" panose="04020705040A02060702" pitchFamily="82" charset="0"/>
              </a:rPr>
              <a:t> ?</a:t>
            </a:r>
            <a:r>
              <a:rPr lang="tr-TR" b="1" dirty="0" smtClean="0"/>
              <a:t/>
            </a:r>
            <a:br>
              <a:rPr lang="tr-TR" b="1" dirty="0" smtClean="0"/>
            </a:br>
            <a:endParaRPr lang="tr-TR" dirty="0"/>
          </a:p>
        </p:txBody>
      </p:sp>
      <p:sp>
        <p:nvSpPr>
          <p:cNvPr id="3" name="İçerik Yer Tutucusu 2"/>
          <p:cNvSpPr>
            <a:spLocks noGrp="1"/>
          </p:cNvSpPr>
          <p:nvPr>
            <p:ph idx="1"/>
          </p:nvPr>
        </p:nvSpPr>
        <p:spPr>
          <a:xfrm>
            <a:off x="1469036" y="1825625"/>
            <a:ext cx="9884764" cy="4351338"/>
          </a:xfrm>
        </p:spPr>
        <p:txBody>
          <a:bodyPr/>
          <a:lstStyle/>
          <a:p>
            <a:endParaRPr lang="tr-TR" b="1" dirty="0" smtClean="0"/>
          </a:p>
          <a:p>
            <a:r>
              <a:rPr lang="tr-TR" dirty="0" smtClean="0"/>
              <a:t>‘‘Müşteriler </a:t>
            </a:r>
            <a:r>
              <a:rPr lang="tr-TR" dirty="0"/>
              <a:t>için ürünlerin kullanımının güvenli olmasını sağlayacak bir gıda güvenliği yönetim sistemini planla, tasarla, uygula, işlet, bakım yap ve güncelle’’ ( ISO 22000:2005)</a:t>
            </a:r>
          </a:p>
          <a:p>
            <a:endParaRPr lang="tr-TR" dirty="0"/>
          </a:p>
        </p:txBody>
      </p:sp>
    </p:spTree>
    <p:extLst>
      <p:ext uri="{BB962C8B-B14F-4D97-AF65-F5344CB8AC3E}">
        <p14:creationId xmlns:p14="http://schemas.microsoft.com/office/powerpoint/2010/main" xmlns="" val="3920644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latin typeface="Algerian" panose="04020705040A02060702" pitchFamily="82" charset="0"/>
              </a:rPr>
              <a:t>               </a:t>
            </a:r>
            <a:r>
              <a:rPr lang="tr-TR" b="1" dirty="0" err="1" smtClean="0">
                <a:latin typeface="Algerian" panose="04020705040A02060702" pitchFamily="82" charset="0"/>
              </a:rPr>
              <a:t>İso</a:t>
            </a:r>
            <a:r>
              <a:rPr lang="tr-TR" b="1" dirty="0" smtClean="0">
                <a:latin typeface="Algerian" panose="04020705040A02060702" pitchFamily="82" charset="0"/>
              </a:rPr>
              <a:t> 22000 </a:t>
            </a:r>
            <a:r>
              <a:rPr lang="tr-TR" b="1" dirty="0" err="1" smtClean="0">
                <a:latin typeface="Algerian" panose="04020705040A02060702" pitchFamily="82" charset="0"/>
              </a:rPr>
              <a:t>belgesİ</a:t>
            </a:r>
            <a:r>
              <a:rPr lang="tr-TR" b="1" dirty="0" smtClean="0">
                <a:latin typeface="Algerian" panose="04020705040A02060702" pitchFamily="82" charset="0"/>
              </a:rPr>
              <a:t> </a:t>
            </a:r>
            <a:r>
              <a:rPr lang="tr-TR" b="1" dirty="0" err="1" smtClean="0">
                <a:latin typeface="Algerian" panose="04020705040A02060702" pitchFamily="82" charset="0"/>
              </a:rPr>
              <a:t>nasIl</a:t>
            </a:r>
            <a:r>
              <a:rPr lang="tr-TR" b="1" dirty="0" smtClean="0">
                <a:latin typeface="Algerian" panose="04020705040A02060702" pitchFamily="82" charset="0"/>
              </a:rPr>
              <a:t> </a:t>
            </a:r>
            <a:r>
              <a:rPr lang="tr-TR" b="1" dirty="0" err="1" smtClean="0">
                <a:latin typeface="Algerian" panose="04020705040A02060702" pitchFamily="82" charset="0"/>
              </a:rPr>
              <a:t>alInIr</a:t>
            </a:r>
            <a:r>
              <a:rPr lang="tr-TR" b="1" dirty="0" smtClean="0">
                <a:latin typeface="Algerian" panose="04020705040A02060702" pitchFamily="82" charset="0"/>
              </a:rPr>
              <a:t> ?</a:t>
            </a:r>
            <a:r>
              <a:rPr lang="tr-TR" dirty="0" smtClean="0">
                <a:latin typeface="Algerian" panose="04020705040A02060702" pitchFamily="82" charset="0"/>
              </a:rPr>
              <a:t/>
            </a:r>
            <a:br>
              <a:rPr lang="tr-TR" dirty="0" smtClean="0">
                <a:latin typeface="Algerian" panose="04020705040A02060702" pitchFamily="82" charset="0"/>
              </a:rPr>
            </a:br>
            <a:endParaRPr lang="tr-TR" dirty="0">
              <a:latin typeface="Algerian" panose="04020705040A02060702" pitchFamily="82" charset="0"/>
            </a:endParaRPr>
          </a:p>
        </p:txBody>
      </p:sp>
      <p:sp>
        <p:nvSpPr>
          <p:cNvPr id="3" name="İçerik Yer Tutucusu 2"/>
          <p:cNvSpPr>
            <a:spLocks noGrp="1"/>
          </p:cNvSpPr>
          <p:nvPr>
            <p:ph idx="1"/>
          </p:nvPr>
        </p:nvSpPr>
        <p:spPr>
          <a:xfrm>
            <a:off x="1362855" y="1690688"/>
            <a:ext cx="10515600" cy="4351338"/>
          </a:xfrm>
        </p:spPr>
        <p:txBody>
          <a:bodyPr>
            <a:normAutofit/>
          </a:bodyPr>
          <a:lstStyle/>
          <a:p>
            <a:r>
              <a:rPr lang="tr-TR" b="1" u="sng" dirty="0" smtClean="0">
                <a:latin typeface="Algerian" panose="04020705040A02060702" pitchFamily="82" charset="0"/>
              </a:rPr>
              <a:t>       </a:t>
            </a:r>
            <a:r>
              <a:rPr lang="tr-TR" b="1" u="sng" dirty="0" err="1" smtClean="0">
                <a:latin typeface="Algerian" panose="04020705040A02060702" pitchFamily="82" charset="0"/>
              </a:rPr>
              <a:t>Teklİf</a:t>
            </a:r>
            <a:r>
              <a:rPr lang="tr-TR" b="1" u="sng" dirty="0" smtClean="0">
                <a:latin typeface="Algerian" panose="04020705040A02060702" pitchFamily="82" charset="0"/>
              </a:rPr>
              <a:t>:</a:t>
            </a:r>
            <a:endParaRPr lang="tr-TR" b="1" dirty="0">
              <a:latin typeface="Algerian" panose="04020705040A02060702" pitchFamily="82" charset="0"/>
            </a:endParaRPr>
          </a:p>
          <a:p>
            <a:r>
              <a:rPr lang="tr-TR" dirty="0"/>
              <a:t>ISO 22000 Gıda Güvenliği Yönetim Ağını oluşturarak belgeleye sahip olmak isteyen kurumlar öncelikle belgelendirme kuruluşlarından fiyat teklifi alır. Belgelendirme kurumları  ise fiyatlarını belirlerken belgeye sahip olacak kurumda çalışan personel adetine göre fiyatlarını oluşturmaktadır. Kurumun büyük olması tetkik için daha fazla gün ayrılmasını </a:t>
            </a:r>
            <a:r>
              <a:rPr lang="tr-TR" dirty="0" err="1"/>
              <a:t>v.b</a:t>
            </a:r>
            <a:r>
              <a:rPr lang="tr-TR" dirty="0"/>
              <a:t>. ihtiyaç haline getirdiği için tetkikin tüm proseslerinin uygulamasında öncelikli olarak çalışan adetinin bilinmesi gerekmektedir. Fiyat teklifinin kabul edilmesi  durumunda belgeye sahip olacak firma belgelendirme firmasına başvuruda bulunur.</a:t>
            </a:r>
          </a:p>
          <a:p>
            <a:endParaRPr lang="tr-TR" dirty="0"/>
          </a:p>
        </p:txBody>
      </p:sp>
    </p:spTree>
    <p:extLst>
      <p:ext uri="{BB962C8B-B14F-4D97-AF65-F5344CB8AC3E}">
        <p14:creationId xmlns:p14="http://schemas.microsoft.com/office/powerpoint/2010/main" xmlns="" val="874778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42738" y="1990517"/>
            <a:ext cx="10515600" cy="4351338"/>
          </a:xfrm>
        </p:spPr>
        <p:txBody>
          <a:bodyPr/>
          <a:lstStyle/>
          <a:p>
            <a:pPr marL="0" indent="0">
              <a:buNone/>
            </a:pPr>
            <a:r>
              <a:rPr lang="tr-TR" b="1" u="sng" dirty="0" smtClean="0"/>
              <a:t>             </a:t>
            </a:r>
            <a:r>
              <a:rPr lang="tr-TR" b="1" u="sng" dirty="0" err="1" smtClean="0">
                <a:latin typeface="Algerian" panose="04020705040A02060702" pitchFamily="82" charset="0"/>
              </a:rPr>
              <a:t>BaŞvuru</a:t>
            </a:r>
            <a:r>
              <a:rPr lang="tr-TR" b="1" u="sng" dirty="0" smtClean="0">
                <a:latin typeface="Algerian" panose="04020705040A02060702" pitchFamily="82" charset="0"/>
              </a:rPr>
              <a:t>:</a:t>
            </a:r>
            <a:endParaRPr lang="tr-TR" dirty="0">
              <a:latin typeface="Algerian" panose="04020705040A02060702" pitchFamily="82" charset="0"/>
            </a:endParaRPr>
          </a:p>
          <a:p>
            <a:r>
              <a:rPr lang="tr-TR" dirty="0"/>
              <a:t>Belgeye sahip olmak isteyen firma, belgelendirme kurumuna ait başvuru formunu eksiksiz ve doğru şekilde doldurarak başvuru esnasında Gıda Güvenliği Yönetim Ağı (ISO 22000) yada  alakalı  ağın ( ISO 9001,OHSAS 18001,  ISO 14001, ISO 10002, ISO 13485, ISO 16949, HACCP, CE </a:t>
            </a:r>
            <a:r>
              <a:rPr lang="tr-TR" dirty="0" err="1"/>
              <a:t>v.b</a:t>
            </a:r>
            <a:r>
              <a:rPr lang="tr-TR" dirty="0"/>
              <a:t>. ) doküman belgelerini ve istenen diğer ilave  evraklarını hazırlayarak belgelendirme firmasına sunarak başvurusunu gerçekleştirir.</a:t>
            </a:r>
          </a:p>
          <a:p>
            <a:endParaRPr lang="tr-TR" dirty="0"/>
          </a:p>
        </p:txBody>
      </p:sp>
    </p:spTree>
    <p:extLst>
      <p:ext uri="{BB962C8B-B14F-4D97-AF65-F5344CB8AC3E}">
        <p14:creationId xmlns:p14="http://schemas.microsoft.com/office/powerpoint/2010/main" xmlns="" val="28143604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92836" y="1121087"/>
            <a:ext cx="10515600" cy="4351338"/>
          </a:xfrm>
        </p:spPr>
        <p:txBody>
          <a:bodyPr>
            <a:normAutofit lnSpcReduction="10000"/>
          </a:bodyPr>
          <a:lstStyle/>
          <a:p>
            <a:r>
              <a:rPr lang="tr-TR" b="1" dirty="0" smtClean="0">
                <a:latin typeface="Algerian" panose="04020705040A02060702" pitchFamily="82" charset="0"/>
              </a:rPr>
              <a:t>      </a:t>
            </a:r>
            <a:r>
              <a:rPr lang="tr-TR" b="1" dirty="0" err="1" smtClean="0">
                <a:latin typeface="Algerian" panose="04020705040A02060702" pitchFamily="82" charset="0"/>
              </a:rPr>
              <a:t>DÖküman</a:t>
            </a:r>
            <a:r>
              <a:rPr lang="tr-TR" b="1" dirty="0" smtClean="0">
                <a:latin typeface="Algerian" panose="04020705040A02060702" pitchFamily="82" charset="0"/>
              </a:rPr>
              <a:t> </a:t>
            </a:r>
            <a:r>
              <a:rPr lang="tr-TR" b="1" dirty="0" err="1" smtClean="0">
                <a:latin typeface="Algerian" panose="04020705040A02060702" pitchFamily="82" charset="0"/>
              </a:rPr>
              <a:t>AnalİZİ</a:t>
            </a:r>
            <a:r>
              <a:rPr lang="tr-TR" b="1" dirty="0" smtClean="0">
                <a:latin typeface="Algerian" panose="04020705040A02060702" pitchFamily="82" charset="0"/>
              </a:rPr>
              <a:t>:</a:t>
            </a:r>
            <a:r>
              <a:rPr lang="tr-TR" dirty="0" smtClean="0"/>
              <a:t/>
            </a:r>
            <a:br>
              <a:rPr lang="tr-TR" dirty="0" smtClean="0"/>
            </a:br>
            <a:r>
              <a:rPr lang="tr-TR" dirty="0" smtClean="0"/>
              <a:t>Sistem </a:t>
            </a:r>
            <a:r>
              <a:rPr lang="tr-TR" dirty="0"/>
              <a:t>Kalite </a:t>
            </a:r>
            <a:r>
              <a:rPr lang="tr-TR" dirty="0" smtClean="0"/>
              <a:t>belgelendirme </a:t>
            </a:r>
            <a:r>
              <a:rPr lang="tr-TR" dirty="0"/>
              <a:t>kuruluşumuza başvuruda bulunan kurum başvuru esnasında alakalı sistem veya sistemlere ait dokümanlarının bir nüshasını da sunar. Belgelendirme firması tarafından yetkilendirilen baş denetçi tarafından ağ dokümanları analiz edilerek alakalı standart koşullarını karşılayıp karşılamadığı kontrol eder. Bu inceleme sonucunda koşullar karşılanmış ise kurum denetim planına dahil edilir. Karşılamaması halinde ise başvuruda bulunan kuruma durum yazılı şekilde raporlanarak noksanların gidermesi istenir. Kurumun noksanlarını gidermesinden sonra denetim planına alınır. Doküman analizi ile beraber baş denetçi tarafından ihtiyaç duyulması halinde bir ön ziyaret de koordine edilebilmektedir. </a:t>
            </a:r>
          </a:p>
          <a:p>
            <a:endParaRPr lang="tr-TR" dirty="0"/>
          </a:p>
        </p:txBody>
      </p:sp>
    </p:spTree>
    <p:extLst>
      <p:ext uri="{BB962C8B-B14F-4D97-AF65-F5344CB8AC3E}">
        <p14:creationId xmlns:p14="http://schemas.microsoft.com/office/powerpoint/2010/main" xmlns="" val="24213996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3">
            <a:extLst>
              <a:ext uri="{28A0092B-C50C-407E-A947-70E740481C1C}">
                <a14:useLocalDpi xmlns:a14="http://schemas.microsoft.com/office/drawing/2010/main" xmlns="" val="0"/>
              </a:ext>
            </a:extLst>
          </a:blip>
          <a:stretch>
            <a:fillRect/>
          </a:stretch>
        </p:blipFill>
        <p:spPr>
          <a:xfrm>
            <a:off x="2617553" y="104931"/>
            <a:ext cx="7755639" cy="6753069"/>
          </a:xfrm>
        </p:spPr>
      </p:pic>
    </p:spTree>
    <p:extLst>
      <p:ext uri="{BB962C8B-B14F-4D97-AF65-F5344CB8AC3E}">
        <p14:creationId xmlns:p14="http://schemas.microsoft.com/office/powerpoint/2010/main" xmlns="" val="42341340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2547079" y="1129624"/>
            <a:ext cx="10515600" cy="1325563"/>
          </a:xfrm>
        </p:spPr>
        <p:txBody>
          <a:bodyPr>
            <a:normAutofit fontScale="90000"/>
          </a:bodyPr>
          <a:lstStyle/>
          <a:p>
            <a:r>
              <a:rPr lang="tr-TR" b="1" dirty="0" err="1" smtClean="0">
                <a:latin typeface="Algerian" panose="04020705040A02060702" pitchFamily="82" charset="0"/>
              </a:rPr>
              <a:t>İso</a:t>
            </a:r>
            <a:r>
              <a:rPr lang="tr-TR" b="1" dirty="0" smtClean="0">
                <a:latin typeface="Algerian" panose="04020705040A02060702" pitchFamily="82" charset="0"/>
              </a:rPr>
              <a:t> 22000 </a:t>
            </a:r>
            <a:r>
              <a:rPr lang="tr-TR" b="1" dirty="0" err="1" smtClean="0">
                <a:latin typeface="Algerian" panose="04020705040A02060702" pitchFamily="82" charset="0"/>
              </a:rPr>
              <a:t>gIda</a:t>
            </a:r>
            <a:r>
              <a:rPr lang="tr-TR" b="1" dirty="0" smtClean="0">
                <a:latin typeface="Algerian" panose="04020705040A02060702" pitchFamily="82" charset="0"/>
              </a:rPr>
              <a:t> </a:t>
            </a:r>
            <a:r>
              <a:rPr lang="tr-TR" b="1" dirty="0" err="1" smtClean="0">
                <a:latin typeface="Algerian" panose="04020705040A02060702" pitchFamily="82" charset="0"/>
              </a:rPr>
              <a:t>güvenlİĞİ</a:t>
            </a:r>
            <a:r>
              <a:rPr lang="tr-TR" b="1" dirty="0" smtClean="0">
                <a:latin typeface="Algerian" panose="04020705040A02060702" pitchFamily="82" charset="0"/>
              </a:rPr>
              <a:t> </a:t>
            </a:r>
            <a:r>
              <a:rPr lang="tr-TR" b="1" dirty="0" err="1" smtClean="0">
                <a:latin typeface="Algerian" panose="04020705040A02060702" pitchFamily="82" charset="0"/>
              </a:rPr>
              <a:t>yönetİm</a:t>
            </a:r>
            <a:r>
              <a:rPr lang="tr-TR" b="1" dirty="0" smtClean="0">
                <a:latin typeface="Algerian" panose="04020705040A02060702" pitchFamily="82" charset="0"/>
              </a:rPr>
              <a:t> </a:t>
            </a:r>
            <a:r>
              <a:rPr lang="tr-TR" b="1" dirty="0" err="1" smtClean="0">
                <a:latin typeface="Algerian" panose="04020705040A02060702" pitchFamily="82" charset="0"/>
              </a:rPr>
              <a:t>sİstemİ</a:t>
            </a:r>
            <a:r>
              <a:rPr lang="tr-TR" b="1" dirty="0" smtClean="0">
                <a:latin typeface="Algerian" panose="04020705040A02060702" pitchFamily="82" charset="0"/>
              </a:rPr>
              <a:t> </a:t>
            </a:r>
            <a:r>
              <a:rPr lang="tr-TR" b="1" dirty="0" err="1" smtClean="0">
                <a:latin typeface="Algerian" panose="04020705040A02060702" pitchFamily="82" charset="0"/>
              </a:rPr>
              <a:t>belgesİ</a:t>
            </a:r>
            <a:r>
              <a:rPr lang="tr-TR" b="1" dirty="0" smtClean="0">
                <a:latin typeface="Algerian" panose="04020705040A02060702" pitchFamily="82" charset="0"/>
              </a:rPr>
              <a:t> </a:t>
            </a:r>
            <a:r>
              <a:rPr lang="tr-TR" b="1" dirty="0" err="1" smtClean="0">
                <a:latin typeface="Algerian" panose="04020705040A02060702" pitchFamily="82" charset="0"/>
              </a:rPr>
              <a:t>almanIn</a:t>
            </a:r>
            <a:r>
              <a:rPr lang="tr-TR" b="1" dirty="0" smtClean="0">
                <a:latin typeface="Algerian" panose="04020705040A02060702" pitchFamily="82" charset="0"/>
              </a:rPr>
              <a:t> </a:t>
            </a:r>
            <a:r>
              <a:rPr lang="tr-TR" b="1" dirty="0" err="1" smtClean="0">
                <a:latin typeface="Algerian" panose="04020705040A02060702" pitchFamily="82" charset="0"/>
              </a:rPr>
              <a:t>yaralarI</a:t>
            </a:r>
            <a:r>
              <a:rPr lang="tr-TR" dirty="0" smtClean="0">
                <a:latin typeface="Algerian" panose="04020705040A02060702" pitchFamily="82" charset="0"/>
              </a:rPr>
              <a:t/>
            </a:r>
            <a:br>
              <a:rPr lang="tr-TR" dirty="0" smtClean="0">
                <a:latin typeface="Algerian" panose="04020705040A02060702" pitchFamily="82" charset="0"/>
              </a:rPr>
            </a:br>
            <a:endParaRPr lang="tr-TR" dirty="0">
              <a:latin typeface="Algerian" panose="04020705040A02060702" pitchFamily="82" charset="0"/>
            </a:endParaRPr>
          </a:p>
        </p:txBody>
      </p:sp>
      <p:sp>
        <p:nvSpPr>
          <p:cNvPr id="3" name="İçerik Yer Tutucusu 2"/>
          <p:cNvSpPr>
            <a:spLocks noGrp="1"/>
          </p:cNvSpPr>
          <p:nvPr>
            <p:ph idx="1"/>
          </p:nvPr>
        </p:nvSpPr>
        <p:spPr>
          <a:xfrm>
            <a:off x="1242935" y="2275330"/>
            <a:ext cx="10515600" cy="4351338"/>
          </a:xfrm>
        </p:spPr>
        <p:txBody>
          <a:bodyPr>
            <a:normAutofit fontScale="92500"/>
          </a:bodyPr>
          <a:lstStyle/>
          <a:p>
            <a:pPr marL="0" indent="0">
              <a:buNone/>
            </a:pPr>
            <a:r>
              <a:rPr lang="tr-TR" dirty="0"/>
              <a:t> </a:t>
            </a:r>
          </a:p>
          <a:p>
            <a:pPr lvl="0"/>
            <a:r>
              <a:rPr lang="tr-TR" dirty="0"/>
              <a:t>İç piyasada ve küresel pazarda kuruluşa rekabet olanağı sağlar.</a:t>
            </a:r>
          </a:p>
          <a:p>
            <a:pPr lvl="0"/>
            <a:r>
              <a:rPr lang="tr-TR" dirty="0"/>
              <a:t>Olası tehlikeler etkin, hızlı ve dinamik şekilde kontrol edilir.</a:t>
            </a:r>
          </a:p>
          <a:p>
            <a:pPr lvl="0"/>
            <a:r>
              <a:rPr lang="tr-TR" dirty="0"/>
              <a:t>Riskli alanlar önceden tespit edildiği için üretim hataları azalır.</a:t>
            </a:r>
          </a:p>
          <a:p>
            <a:pPr lvl="0"/>
            <a:r>
              <a:rPr lang="tr-TR" dirty="0"/>
              <a:t>Bu şekilde kaynak israfının önlenmesi maliyetleri düşürür.</a:t>
            </a:r>
          </a:p>
          <a:p>
            <a:pPr lvl="0"/>
            <a:r>
              <a:rPr lang="tr-TR" dirty="0"/>
              <a:t>Gıda kaynaklı hastalıklar önlenmiş olur.</a:t>
            </a:r>
          </a:p>
          <a:p>
            <a:pPr lvl="0"/>
            <a:r>
              <a:rPr lang="tr-TR" dirty="0"/>
              <a:t>Gıda üretiminde tedarikçiler, müşteriler, denetimciler, dağıtımcılar ve ilgili bütün taraflar ile etkin iletişim kurulmuş olur.</a:t>
            </a:r>
          </a:p>
          <a:p>
            <a:pPr lvl="0"/>
            <a:r>
              <a:rPr lang="tr-TR" dirty="0"/>
              <a:t>Yasal düzenlemelere uyulmuş olur ve yasal denetimlerde sorun yaşanmaz.</a:t>
            </a:r>
          </a:p>
          <a:p>
            <a:endParaRPr lang="tr-TR" dirty="0"/>
          </a:p>
        </p:txBody>
      </p:sp>
    </p:spTree>
    <p:extLst>
      <p:ext uri="{BB962C8B-B14F-4D97-AF65-F5344CB8AC3E}">
        <p14:creationId xmlns:p14="http://schemas.microsoft.com/office/powerpoint/2010/main" xmlns="" val="31175967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a:t>
            </a:r>
            <a:r>
              <a:rPr lang="tr-TR" b="1" dirty="0">
                <a:latin typeface="Algerian" panose="04020705040A02060702" pitchFamily="82" charset="0"/>
              </a:rPr>
              <a:t>İ</a:t>
            </a:r>
            <a:r>
              <a:rPr lang="tr-TR" b="1" dirty="0" smtClean="0">
                <a:latin typeface="Algerian" panose="04020705040A02060702" pitchFamily="82" charset="0"/>
              </a:rPr>
              <a:t>SO </a:t>
            </a:r>
            <a:r>
              <a:rPr lang="tr-TR" b="1" dirty="0">
                <a:latin typeface="Algerian" panose="04020705040A02060702" pitchFamily="82" charset="0"/>
              </a:rPr>
              <a:t>22000 HACCP </a:t>
            </a:r>
            <a:r>
              <a:rPr lang="tr-TR" b="1" dirty="0" err="1" smtClean="0">
                <a:latin typeface="Algerian" panose="04020705040A02060702" pitchFamily="82" charset="0"/>
              </a:rPr>
              <a:t>FarkI</a:t>
            </a:r>
            <a:r>
              <a:rPr lang="tr-TR" dirty="0">
                <a:latin typeface="Algerian" panose="04020705040A02060702" pitchFamily="82" charset="0"/>
              </a:rPr>
              <a:t/>
            </a:r>
            <a:br>
              <a:rPr lang="tr-TR" dirty="0">
                <a:latin typeface="Algerian" panose="04020705040A02060702" pitchFamily="82" charset="0"/>
              </a:rPr>
            </a:br>
            <a:endParaRPr lang="tr-TR" dirty="0">
              <a:latin typeface="Algerian" panose="04020705040A02060702" pitchFamily="82" charset="0"/>
            </a:endParaRPr>
          </a:p>
        </p:txBody>
      </p:sp>
      <p:sp>
        <p:nvSpPr>
          <p:cNvPr id="3" name="İçerik Yer Tutucusu 2"/>
          <p:cNvSpPr>
            <a:spLocks noGrp="1"/>
          </p:cNvSpPr>
          <p:nvPr>
            <p:ph idx="1"/>
          </p:nvPr>
        </p:nvSpPr>
        <p:spPr>
          <a:xfrm>
            <a:off x="1676400" y="1690688"/>
            <a:ext cx="10515600" cy="4351338"/>
          </a:xfrm>
        </p:spPr>
        <p:txBody>
          <a:bodyPr/>
          <a:lstStyle/>
          <a:p>
            <a:r>
              <a:rPr lang="tr-TR" dirty="0"/>
              <a:t>1. ISO22000 standardı uluslar arası bir </a:t>
            </a:r>
            <a:r>
              <a:rPr lang="tr-TR" dirty="0" err="1"/>
              <a:t>standartır</a:t>
            </a:r>
            <a:r>
              <a:rPr lang="tr-TR" dirty="0"/>
              <a:t> ve tüm dünyada aynı standart kullanılmaktadır. HACCP ülkelere göre farklılıklar gösterebilen bir standarttı</a:t>
            </a:r>
            <a:br>
              <a:rPr lang="tr-TR" dirty="0"/>
            </a:br>
            <a:r>
              <a:rPr lang="tr-TR" dirty="0"/>
              <a:t>2. </a:t>
            </a:r>
            <a:r>
              <a:rPr lang="tr-TR" dirty="0" err="1"/>
              <a:t>Allerjen</a:t>
            </a:r>
            <a:r>
              <a:rPr lang="tr-TR" dirty="0"/>
              <a:t> ve cam kontrolü ISO 22000’in şartlarından birisidir. HACCP standardında açık olarak talep edilmemekteydi </a:t>
            </a:r>
            <a:br>
              <a:rPr lang="tr-TR" dirty="0"/>
            </a:br>
            <a:r>
              <a:rPr lang="tr-TR" dirty="0"/>
              <a:t>3. ISO 22000 de </a:t>
            </a:r>
            <a:r>
              <a:rPr lang="tr-TR" dirty="0" err="1"/>
              <a:t>Codex</a:t>
            </a:r>
            <a:r>
              <a:rPr lang="tr-TR" dirty="0"/>
              <a:t> </a:t>
            </a:r>
            <a:r>
              <a:rPr lang="tr-TR" dirty="0" err="1"/>
              <a:t>Alimentarius</a:t>
            </a:r>
            <a:r>
              <a:rPr lang="tr-TR" dirty="0"/>
              <a:t> tarafından yayınlanan genel gıda hijyen kuralları ile sektöre özgü iyi üretim uygulamalarına atıf yapmaktadır. </a:t>
            </a:r>
            <a:br>
              <a:rPr lang="tr-TR" dirty="0"/>
            </a:br>
            <a:r>
              <a:rPr lang="tr-TR" dirty="0"/>
              <a:t>4. ISO22000 de Gıda Güvenlik Yönetim Sistemi (GGYS)'</a:t>
            </a:r>
            <a:r>
              <a:rPr lang="tr-TR" dirty="0" err="1"/>
              <a:t>nin</a:t>
            </a:r>
            <a:r>
              <a:rPr lang="tr-TR" dirty="0"/>
              <a:t> kurulması, uygulanması, güncellenmesi için iç iletişim yanında dış iletişim şartı getirilmiştir. </a:t>
            </a:r>
          </a:p>
        </p:txBody>
      </p:sp>
    </p:spTree>
    <p:extLst>
      <p:ext uri="{BB962C8B-B14F-4D97-AF65-F5344CB8AC3E}">
        <p14:creationId xmlns:p14="http://schemas.microsoft.com/office/powerpoint/2010/main" xmlns="" val="3200608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6400" y="989351"/>
            <a:ext cx="10515600" cy="5292543"/>
          </a:xfrm>
        </p:spPr>
        <p:txBody>
          <a:bodyPr>
            <a:normAutofit fontScale="92500" lnSpcReduction="10000"/>
          </a:bodyPr>
          <a:lstStyle/>
          <a:p>
            <a:r>
              <a:rPr lang="tr-TR" dirty="0"/>
              <a:t>5. Tehlikelerin değerlendirilmesinde risk analizi yapılması talep </a:t>
            </a:r>
            <a:r>
              <a:rPr lang="tr-TR" dirty="0" err="1"/>
              <a:t>edilmektedir.HACCP</a:t>
            </a:r>
            <a:r>
              <a:rPr lang="tr-TR" dirty="0"/>
              <a:t> sisteminde tehlike analizinden bahsediliyordu fakat olasılık ve şiddet değerlendirmesi net olarak tanımlı değildi</a:t>
            </a:r>
            <a:r>
              <a:rPr lang="tr-TR" dirty="0" smtClean="0"/>
              <a:t>.</a:t>
            </a:r>
          </a:p>
          <a:p>
            <a:r>
              <a:rPr lang="tr-TR" dirty="0" smtClean="0"/>
              <a:t>6. ISO22000 de Tanımlanan Tehlikelerin ön koşul programları ,</a:t>
            </a:r>
            <a:r>
              <a:rPr lang="tr-TR" dirty="0" err="1" smtClean="0"/>
              <a:t>operasyonal</a:t>
            </a:r>
            <a:r>
              <a:rPr lang="tr-TR" dirty="0" smtClean="0"/>
              <a:t> ön koşul programları veya Kritik Kontrol Noktaları(</a:t>
            </a:r>
            <a:r>
              <a:rPr lang="tr-TR" dirty="0" err="1" smtClean="0"/>
              <a:t>KKN'ler</a:t>
            </a:r>
            <a:r>
              <a:rPr lang="tr-TR" dirty="0" smtClean="0"/>
              <a:t>) ile kontrolü talep </a:t>
            </a:r>
            <a:r>
              <a:rPr lang="tr-TR" dirty="0" err="1" smtClean="0"/>
              <a:t>edilmektedir.HACCP</a:t>
            </a:r>
            <a:r>
              <a:rPr lang="tr-TR" dirty="0" smtClean="0"/>
              <a:t> sisteminde </a:t>
            </a:r>
            <a:r>
              <a:rPr lang="tr-TR" dirty="0" err="1" smtClean="0"/>
              <a:t>operasyonal</a:t>
            </a:r>
            <a:r>
              <a:rPr lang="tr-TR" dirty="0" smtClean="0"/>
              <a:t> ön koşul </a:t>
            </a:r>
            <a:r>
              <a:rPr lang="tr-TR" dirty="0" err="1" smtClean="0"/>
              <a:t>proğramlarından</a:t>
            </a:r>
            <a:r>
              <a:rPr lang="tr-TR" dirty="0" smtClean="0"/>
              <a:t> bahsedilmiyordu.</a:t>
            </a:r>
          </a:p>
          <a:p>
            <a:r>
              <a:rPr lang="tr-TR" dirty="0" smtClean="0"/>
              <a:t>7</a:t>
            </a:r>
            <a:r>
              <a:rPr lang="tr-TR" dirty="0"/>
              <a:t>. </a:t>
            </a:r>
            <a:r>
              <a:rPr lang="tr-TR" dirty="0" err="1"/>
              <a:t>KKN’lerde</a:t>
            </a:r>
            <a:r>
              <a:rPr lang="tr-TR" dirty="0"/>
              <a:t> olduğu gibi </a:t>
            </a:r>
            <a:r>
              <a:rPr lang="tr-TR" dirty="0" err="1"/>
              <a:t>operasyonal</a:t>
            </a:r>
            <a:r>
              <a:rPr lang="tr-TR" dirty="0"/>
              <a:t> önkoşullarda da izleme sistemini ,düzeltme-düzeltici faaliyetleri ve doğrulama faaliyetlerini talep etmektedir. </a:t>
            </a:r>
            <a:endParaRPr lang="tr-TR" dirty="0" smtClean="0"/>
          </a:p>
          <a:p>
            <a:r>
              <a:rPr lang="tr-TR" dirty="0" smtClean="0"/>
              <a:t>8</a:t>
            </a:r>
            <a:r>
              <a:rPr lang="tr-TR" dirty="0"/>
              <a:t>. </a:t>
            </a:r>
            <a:r>
              <a:rPr lang="tr-TR" dirty="0" err="1"/>
              <a:t>KKN'larında</a:t>
            </a:r>
            <a:r>
              <a:rPr lang="tr-TR" dirty="0"/>
              <a:t> düzeltme ve düzeltici faaliyet talep etmektedir. ISO 9001:2000 'deki düzeltme ve düzeltici faaliyet kavramları kullanılmaktadır. HACCP de daha </a:t>
            </a:r>
            <a:r>
              <a:rPr lang="tr-TR" dirty="0" err="1"/>
              <a:t>cok</a:t>
            </a:r>
            <a:r>
              <a:rPr lang="tr-TR" dirty="0"/>
              <a:t> düzeltme faaliyetlerinden bahsedilmekteydi.</a:t>
            </a:r>
            <a:br>
              <a:rPr lang="tr-TR" dirty="0"/>
            </a:br>
            <a:endParaRPr lang="tr-TR" dirty="0"/>
          </a:p>
        </p:txBody>
      </p:sp>
    </p:spTree>
    <p:extLst>
      <p:ext uri="{BB962C8B-B14F-4D97-AF65-F5344CB8AC3E}">
        <p14:creationId xmlns:p14="http://schemas.microsoft.com/office/powerpoint/2010/main" xmlns="" val="3157540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6400" y="1049311"/>
            <a:ext cx="10515600" cy="5097672"/>
          </a:xfrm>
        </p:spPr>
        <p:txBody>
          <a:bodyPr/>
          <a:lstStyle/>
          <a:p>
            <a:r>
              <a:rPr lang="tr-TR" dirty="0"/>
              <a:t>9. Ön koşul, </a:t>
            </a:r>
            <a:r>
              <a:rPr lang="tr-TR" dirty="0" err="1"/>
              <a:t>operasyonal</a:t>
            </a:r>
            <a:r>
              <a:rPr lang="tr-TR" dirty="0"/>
              <a:t> önkoşul ve KKN izleme sonuçlarının analizi ve sonuçlara göre sistemin iyileştirilmesini talep etmektedir. HACCP te sonuçların analizinden bahsedilmiyordu</a:t>
            </a:r>
            <a:br>
              <a:rPr lang="tr-TR" dirty="0"/>
            </a:br>
            <a:endParaRPr lang="tr-TR" dirty="0" smtClean="0"/>
          </a:p>
          <a:p>
            <a:r>
              <a:rPr lang="tr-TR" dirty="0" smtClean="0"/>
              <a:t>10</a:t>
            </a:r>
            <a:r>
              <a:rPr lang="tr-TR" dirty="0"/>
              <a:t>. Girdi ve son ürünlerin ürün özelliklerinin, ayrıntılı tarifini ve düzenli gözden geçirilmesi talep etmektedir. HACCP de hammadde ve ürün tanımı isteniyordu fakat detaylarından bahsedilmiyordu</a:t>
            </a:r>
            <a:br>
              <a:rPr lang="tr-TR" dirty="0"/>
            </a:br>
            <a:endParaRPr lang="tr-TR" dirty="0" smtClean="0"/>
          </a:p>
          <a:p>
            <a:r>
              <a:rPr lang="tr-TR" dirty="0" smtClean="0"/>
              <a:t>11</a:t>
            </a:r>
            <a:r>
              <a:rPr lang="tr-TR" dirty="0"/>
              <a:t>. Doğrulama ve geçerli kılma arasındaki fark belirginleştirilmiştir. Doğrulama planı ve doğrulama sonuçlarının ele alınması talep edilmektedir. </a:t>
            </a:r>
          </a:p>
        </p:txBody>
      </p:sp>
    </p:spTree>
    <p:extLst>
      <p:ext uri="{BB962C8B-B14F-4D97-AF65-F5344CB8AC3E}">
        <p14:creationId xmlns:p14="http://schemas.microsoft.com/office/powerpoint/2010/main" xmlns="" val="1419823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42738" y="989352"/>
            <a:ext cx="10515600" cy="5022720"/>
          </a:xfrm>
        </p:spPr>
        <p:txBody>
          <a:bodyPr>
            <a:normAutofit lnSpcReduction="10000"/>
          </a:bodyPr>
          <a:lstStyle/>
          <a:p>
            <a:r>
              <a:rPr lang="tr-TR" dirty="0"/>
              <a:t>12. Şüpheli ürün kavramını </a:t>
            </a:r>
            <a:r>
              <a:rPr lang="tr-TR" dirty="0" err="1"/>
              <a:t>geliştirmiştir.Serbest</a:t>
            </a:r>
            <a:r>
              <a:rPr lang="tr-TR" dirty="0"/>
              <a:t> bırakma için koşulların </a:t>
            </a:r>
            <a:r>
              <a:rPr lang="tr-TR" dirty="0" err="1"/>
              <a:t>blirlenmesi</a:t>
            </a:r>
            <a:r>
              <a:rPr lang="tr-TR" dirty="0"/>
              <a:t> istenmektedir. </a:t>
            </a:r>
            <a:endParaRPr lang="tr-TR" dirty="0" smtClean="0"/>
          </a:p>
          <a:p>
            <a:r>
              <a:rPr lang="tr-TR" dirty="0" smtClean="0"/>
              <a:t>13. </a:t>
            </a:r>
            <a:r>
              <a:rPr lang="tr-TR" dirty="0"/>
              <a:t>İzlenebilirlik sistemi standardın bir maddesi olarak ele alınmış ve </a:t>
            </a:r>
            <a:r>
              <a:rPr lang="tr-TR" dirty="0" err="1"/>
              <a:t>detaylandırılmıştır.Geri</a:t>
            </a:r>
            <a:r>
              <a:rPr lang="tr-TR" dirty="0"/>
              <a:t> toplama ve geri çağırmayı içeren geri çekme kavramını geliştirmiştir. </a:t>
            </a:r>
            <a:endParaRPr lang="tr-TR" dirty="0" smtClean="0"/>
          </a:p>
          <a:p>
            <a:r>
              <a:rPr lang="tr-TR" dirty="0" smtClean="0"/>
              <a:t>14</a:t>
            </a:r>
            <a:r>
              <a:rPr lang="tr-TR" dirty="0"/>
              <a:t>. Yönetimin gözden geçirme toplantısı gündemi gıda güvenliğine özel konuları içermektedir. (Doğrulama sonuçlarının analizi , geri çağırma faaliyetleri , gıda güvenliği hedeflerinin analizi vs. </a:t>
            </a:r>
            <a:r>
              <a:rPr lang="tr-TR" dirty="0" smtClean="0"/>
              <a:t>)</a:t>
            </a:r>
          </a:p>
          <a:p>
            <a:r>
              <a:rPr lang="tr-TR" dirty="0" smtClean="0"/>
              <a:t>15</a:t>
            </a:r>
            <a:r>
              <a:rPr lang="tr-TR" dirty="0"/>
              <a:t>. ISO 22000 standardı firma dışı uzmanlarca geliştirilmiş gıda güvenliği yönetim sisteminin (HACCP plan ve ön koşul programlarının) uygulanmasına, doğrulanma faaliyetlerinin tümümün veya bir kısmının firma dışı uzmanlarca yapılmasına imkan vermektedir</a:t>
            </a:r>
          </a:p>
        </p:txBody>
      </p:sp>
    </p:spTree>
    <p:extLst>
      <p:ext uri="{BB962C8B-B14F-4D97-AF65-F5344CB8AC3E}">
        <p14:creationId xmlns:p14="http://schemas.microsoft.com/office/powerpoint/2010/main" xmlns="" val="2535514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676400" y="-189511"/>
            <a:ext cx="10515600" cy="1325563"/>
          </a:xfrm>
        </p:spPr>
        <p:txBody>
          <a:bodyPr/>
          <a:lstStyle/>
          <a:p>
            <a:r>
              <a:rPr lang="tr-TR" dirty="0" smtClean="0"/>
              <a:t>              </a:t>
            </a:r>
            <a:r>
              <a:rPr lang="tr-TR" dirty="0" smtClean="0">
                <a:latin typeface="Algerian" panose="04020705040A02060702" pitchFamily="82" charset="0"/>
              </a:rPr>
              <a:t>İçindekiler</a:t>
            </a:r>
            <a:endParaRPr lang="tr-TR" dirty="0">
              <a:latin typeface="Algerian" panose="04020705040A02060702" pitchFamily="82" charset="0"/>
            </a:endParaRPr>
          </a:p>
        </p:txBody>
      </p:sp>
      <p:sp>
        <p:nvSpPr>
          <p:cNvPr id="3" name="İçerik Yer Tutucusu 2"/>
          <p:cNvSpPr>
            <a:spLocks noGrp="1"/>
          </p:cNvSpPr>
          <p:nvPr>
            <p:ph idx="1"/>
          </p:nvPr>
        </p:nvSpPr>
        <p:spPr>
          <a:xfrm>
            <a:off x="1676400" y="1136052"/>
            <a:ext cx="10515600" cy="5721948"/>
          </a:xfrm>
        </p:spPr>
        <p:txBody>
          <a:bodyPr>
            <a:normAutofit lnSpcReduction="10000"/>
          </a:bodyPr>
          <a:lstStyle/>
          <a:p>
            <a:r>
              <a:rPr lang="tr-TR" b="1" dirty="0" err="1" smtClean="0">
                <a:latin typeface="Algerian" panose="04020705040A02060702" pitchFamily="82" charset="0"/>
              </a:rPr>
              <a:t>İso</a:t>
            </a:r>
            <a:r>
              <a:rPr lang="tr-TR" b="1" dirty="0" smtClean="0">
                <a:latin typeface="Algerian" panose="04020705040A02060702" pitchFamily="82" charset="0"/>
              </a:rPr>
              <a:t> 22000 </a:t>
            </a:r>
            <a:r>
              <a:rPr lang="tr-TR" b="1" dirty="0" err="1" smtClean="0">
                <a:latin typeface="Algerian" panose="04020705040A02060702" pitchFamily="82" charset="0"/>
              </a:rPr>
              <a:t>nedİr</a:t>
            </a:r>
            <a:r>
              <a:rPr lang="tr-TR" b="1" dirty="0" smtClean="0">
                <a:latin typeface="Algerian" panose="04020705040A02060702" pitchFamily="82" charset="0"/>
              </a:rPr>
              <a:t>?</a:t>
            </a:r>
          </a:p>
          <a:p>
            <a:r>
              <a:rPr lang="tr-TR" b="1" dirty="0" err="1" smtClean="0">
                <a:latin typeface="Algerian" panose="04020705040A02060702" pitchFamily="82" charset="0"/>
              </a:rPr>
              <a:t>Iso</a:t>
            </a:r>
            <a:r>
              <a:rPr lang="tr-TR" b="1" dirty="0" smtClean="0">
                <a:latin typeface="Algerian" panose="04020705040A02060702" pitchFamily="82" charset="0"/>
              </a:rPr>
              <a:t> 22000’nİn </a:t>
            </a:r>
            <a:r>
              <a:rPr lang="tr-TR" b="1" dirty="0" err="1" smtClean="0">
                <a:latin typeface="Algerian" panose="04020705040A02060702" pitchFamily="82" charset="0"/>
              </a:rPr>
              <a:t>amacI</a:t>
            </a:r>
            <a:r>
              <a:rPr lang="tr-TR" b="1" dirty="0" smtClean="0">
                <a:latin typeface="Algerian" panose="04020705040A02060702" pitchFamily="82" charset="0"/>
              </a:rPr>
              <a:t> </a:t>
            </a:r>
            <a:r>
              <a:rPr lang="tr-TR" b="1" dirty="0" err="1" smtClean="0">
                <a:latin typeface="Algerian" panose="04020705040A02060702" pitchFamily="82" charset="0"/>
              </a:rPr>
              <a:t>nedİr</a:t>
            </a:r>
            <a:r>
              <a:rPr lang="tr-TR" b="1" dirty="0" smtClean="0">
                <a:latin typeface="Algerian" panose="04020705040A02060702" pitchFamily="82" charset="0"/>
              </a:rPr>
              <a:t>?</a:t>
            </a:r>
            <a:endParaRPr lang="tr-TR" dirty="0" smtClean="0">
              <a:latin typeface="Algerian" panose="04020705040A02060702" pitchFamily="82" charset="0"/>
            </a:endParaRPr>
          </a:p>
          <a:p>
            <a:r>
              <a:rPr lang="tr-TR" b="1" dirty="0" smtClean="0">
                <a:latin typeface="Algerian" panose="04020705040A02060702" pitchFamily="82" charset="0"/>
              </a:rPr>
              <a:t>ISO 22000 Gıda </a:t>
            </a:r>
            <a:r>
              <a:rPr lang="tr-TR" b="1" dirty="0" err="1" smtClean="0">
                <a:latin typeface="Algerian" panose="04020705040A02060702" pitchFamily="82" charset="0"/>
              </a:rPr>
              <a:t>GüvenlİĞİ</a:t>
            </a:r>
            <a:r>
              <a:rPr lang="tr-TR" b="1" dirty="0" smtClean="0">
                <a:latin typeface="Algerian" panose="04020705040A02060702" pitchFamily="82" charset="0"/>
              </a:rPr>
              <a:t> </a:t>
            </a:r>
            <a:r>
              <a:rPr lang="tr-TR" b="1" dirty="0" err="1" smtClean="0">
                <a:latin typeface="Algerian" panose="04020705040A02060702" pitchFamily="82" charset="0"/>
              </a:rPr>
              <a:t>Yönetİm</a:t>
            </a:r>
            <a:r>
              <a:rPr lang="tr-TR" b="1" dirty="0" smtClean="0">
                <a:latin typeface="Algerian" panose="04020705040A02060702" pitchFamily="82" charset="0"/>
              </a:rPr>
              <a:t> </a:t>
            </a:r>
            <a:r>
              <a:rPr lang="tr-TR" b="1" dirty="0" smtClean="0">
                <a:latin typeface="Algerian" panose="04020705040A02060702" pitchFamily="82" charset="0"/>
              </a:rPr>
              <a:t> </a:t>
            </a:r>
            <a:r>
              <a:rPr lang="tr-TR" b="1" dirty="0" err="1" smtClean="0">
                <a:latin typeface="Algerian" panose="04020705040A02060702" pitchFamily="82" charset="0"/>
              </a:rPr>
              <a:t>Sİstemİ'nİn</a:t>
            </a:r>
            <a:r>
              <a:rPr lang="tr-TR" b="1" dirty="0" smtClean="0">
                <a:latin typeface="Algerian" panose="04020705040A02060702" pitchFamily="82" charset="0"/>
              </a:rPr>
              <a:t> </a:t>
            </a:r>
            <a:r>
              <a:rPr lang="tr-TR" b="1" dirty="0" err="1" smtClean="0">
                <a:latin typeface="Algerian" panose="04020705040A02060702" pitchFamily="82" charset="0"/>
              </a:rPr>
              <a:t>FaydalarI</a:t>
            </a:r>
            <a:r>
              <a:rPr lang="tr-TR" b="1" smtClean="0">
                <a:latin typeface="Algerian" panose="04020705040A02060702" pitchFamily="82" charset="0"/>
              </a:rPr>
              <a:t> Nelerdİr</a:t>
            </a:r>
            <a:r>
              <a:rPr lang="tr-TR" b="1" dirty="0" smtClean="0">
                <a:latin typeface="Algerian" panose="04020705040A02060702" pitchFamily="82" charset="0"/>
              </a:rPr>
              <a:t>?</a:t>
            </a:r>
          </a:p>
          <a:p>
            <a:r>
              <a:rPr lang="tr-TR" b="1" dirty="0" smtClean="0">
                <a:latin typeface="Algerian" panose="04020705040A02060702" pitchFamily="82" charset="0"/>
              </a:rPr>
              <a:t>ISO 22000 </a:t>
            </a:r>
            <a:r>
              <a:rPr lang="tr-TR" b="1" dirty="0" err="1" smtClean="0">
                <a:latin typeface="Algerian" panose="04020705040A02060702" pitchFamily="82" charset="0"/>
              </a:rPr>
              <a:t>StandardI'nI</a:t>
            </a:r>
            <a:r>
              <a:rPr lang="tr-TR" b="1" dirty="0" smtClean="0">
                <a:latin typeface="Algerian" panose="04020705040A02060702" pitchFamily="82" charset="0"/>
              </a:rPr>
              <a:t> </a:t>
            </a:r>
            <a:r>
              <a:rPr lang="tr-TR" b="1" dirty="0" err="1" smtClean="0">
                <a:latin typeface="Algerian" panose="04020705040A02060702" pitchFamily="82" charset="0"/>
              </a:rPr>
              <a:t>Kİmler</a:t>
            </a:r>
            <a:r>
              <a:rPr lang="tr-TR" b="1" dirty="0" smtClean="0">
                <a:latin typeface="Algerian" panose="04020705040A02060702" pitchFamily="82" charset="0"/>
              </a:rPr>
              <a:t> </a:t>
            </a:r>
            <a:r>
              <a:rPr lang="tr-TR" b="1" dirty="0" err="1" smtClean="0">
                <a:latin typeface="Algerian" panose="04020705040A02060702" pitchFamily="82" charset="0"/>
              </a:rPr>
              <a:t>Kullanabİlİr</a:t>
            </a:r>
            <a:r>
              <a:rPr lang="tr-TR" b="1" dirty="0" smtClean="0">
                <a:latin typeface="Algerian" panose="04020705040A02060702" pitchFamily="82" charset="0"/>
              </a:rPr>
              <a:t>/</a:t>
            </a:r>
            <a:r>
              <a:rPr lang="tr-TR" b="1" dirty="0" err="1" smtClean="0">
                <a:latin typeface="Algerian" panose="04020705040A02060702" pitchFamily="82" charset="0"/>
              </a:rPr>
              <a:t>Uygulayabİlİr</a:t>
            </a:r>
            <a:r>
              <a:rPr lang="tr-TR" b="1" dirty="0" smtClean="0">
                <a:latin typeface="Algerian" panose="04020705040A02060702" pitchFamily="82" charset="0"/>
              </a:rPr>
              <a:t>?</a:t>
            </a:r>
            <a:r>
              <a:rPr lang="tr-TR" dirty="0" smtClean="0">
                <a:latin typeface="Algerian" panose="04020705040A02060702" pitchFamily="82" charset="0"/>
              </a:rPr>
              <a:t> </a:t>
            </a:r>
            <a:endParaRPr lang="tr-TR" b="1" dirty="0" smtClean="0">
              <a:latin typeface="Algerian" panose="04020705040A02060702" pitchFamily="82" charset="0"/>
            </a:endParaRPr>
          </a:p>
          <a:p>
            <a:r>
              <a:rPr lang="tr-TR" b="1" dirty="0" err="1" smtClean="0">
                <a:latin typeface="Algerian" panose="04020705040A02060702" pitchFamily="82" charset="0"/>
              </a:rPr>
              <a:t>StandardIn</a:t>
            </a:r>
            <a:r>
              <a:rPr lang="tr-TR" b="1" dirty="0" smtClean="0">
                <a:latin typeface="Algerian" panose="04020705040A02060702" pitchFamily="82" charset="0"/>
              </a:rPr>
              <a:t> ana </a:t>
            </a:r>
            <a:r>
              <a:rPr lang="tr-TR" b="1" dirty="0" err="1" smtClean="0">
                <a:latin typeface="Algerian" panose="04020705040A02060702" pitchFamily="82" charset="0"/>
              </a:rPr>
              <a:t>prensİBİ</a:t>
            </a:r>
            <a:r>
              <a:rPr lang="tr-TR" b="1" dirty="0" smtClean="0">
                <a:latin typeface="Algerian" panose="04020705040A02060702" pitchFamily="82" charset="0"/>
              </a:rPr>
              <a:t> </a:t>
            </a:r>
            <a:r>
              <a:rPr lang="tr-TR" b="1" dirty="0" err="1" smtClean="0">
                <a:latin typeface="Algerian" panose="04020705040A02060702" pitchFamily="82" charset="0"/>
              </a:rPr>
              <a:t>nedİr</a:t>
            </a:r>
            <a:r>
              <a:rPr lang="tr-TR" b="1" dirty="0" smtClean="0">
                <a:latin typeface="Algerian" panose="04020705040A02060702" pitchFamily="82" charset="0"/>
              </a:rPr>
              <a:t> ?</a:t>
            </a:r>
          </a:p>
          <a:p>
            <a:r>
              <a:rPr lang="tr-TR" b="1" dirty="0" err="1" smtClean="0">
                <a:latin typeface="Algerian" panose="04020705040A02060702" pitchFamily="82" charset="0"/>
              </a:rPr>
              <a:t>İso</a:t>
            </a:r>
            <a:r>
              <a:rPr lang="tr-TR" b="1" dirty="0" smtClean="0">
                <a:latin typeface="Algerian" panose="04020705040A02060702" pitchFamily="82" charset="0"/>
              </a:rPr>
              <a:t> 22000 belgesi </a:t>
            </a:r>
            <a:r>
              <a:rPr lang="tr-TR" b="1" dirty="0" err="1" smtClean="0">
                <a:latin typeface="Algerian" panose="04020705040A02060702" pitchFamily="82" charset="0"/>
              </a:rPr>
              <a:t>nasIl</a:t>
            </a:r>
            <a:r>
              <a:rPr lang="tr-TR" b="1" dirty="0" smtClean="0">
                <a:latin typeface="Algerian" panose="04020705040A02060702" pitchFamily="82" charset="0"/>
              </a:rPr>
              <a:t> </a:t>
            </a:r>
            <a:r>
              <a:rPr lang="tr-TR" b="1" dirty="0" err="1" smtClean="0">
                <a:latin typeface="Algerian" panose="04020705040A02060702" pitchFamily="82" charset="0"/>
              </a:rPr>
              <a:t>alInIr</a:t>
            </a:r>
            <a:r>
              <a:rPr lang="tr-TR" b="1" dirty="0" smtClean="0">
                <a:latin typeface="Algerian" panose="04020705040A02060702" pitchFamily="82" charset="0"/>
              </a:rPr>
              <a:t> ?</a:t>
            </a:r>
          </a:p>
          <a:p>
            <a:r>
              <a:rPr lang="tr-TR" b="1" dirty="0" err="1" smtClean="0">
                <a:latin typeface="Algerian" panose="04020705040A02060702" pitchFamily="82" charset="0"/>
              </a:rPr>
              <a:t>İso</a:t>
            </a:r>
            <a:r>
              <a:rPr lang="tr-TR" b="1" dirty="0" smtClean="0">
                <a:latin typeface="Algerian" panose="04020705040A02060702" pitchFamily="82" charset="0"/>
              </a:rPr>
              <a:t> 22000 </a:t>
            </a:r>
            <a:r>
              <a:rPr lang="tr-TR" b="1" dirty="0" err="1" smtClean="0">
                <a:latin typeface="Algerian" panose="04020705040A02060702" pitchFamily="82" charset="0"/>
              </a:rPr>
              <a:t>gIda</a:t>
            </a:r>
            <a:r>
              <a:rPr lang="tr-TR" b="1" dirty="0" smtClean="0">
                <a:latin typeface="Algerian" panose="04020705040A02060702" pitchFamily="82" charset="0"/>
              </a:rPr>
              <a:t> </a:t>
            </a:r>
            <a:r>
              <a:rPr lang="tr-TR" b="1" dirty="0" err="1" smtClean="0">
                <a:latin typeface="Algerian" panose="04020705040A02060702" pitchFamily="82" charset="0"/>
              </a:rPr>
              <a:t>güvenlİĞİ</a:t>
            </a:r>
            <a:r>
              <a:rPr lang="tr-TR" b="1" dirty="0" smtClean="0">
                <a:latin typeface="Algerian" panose="04020705040A02060702" pitchFamily="82" charset="0"/>
              </a:rPr>
              <a:t> </a:t>
            </a:r>
            <a:r>
              <a:rPr lang="tr-TR" b="1" dirty="0" err="1" smtClean="0">
                <a:latin typeface="Algerian" panose="04020705040A02060702" pitchFamily="82" charset="0"/>
              </a:rPr>
              <a:t>yönetİm</a:t>
            </a:r>
            <a:r>
              <a:rPr lang="tr-TR" b="1" dirty="0" smtClean="0">
                <a:latin typeface="Algerian" panose="04020705040A02060702" pitchFamily="82" charset="0"/>
              </a:rPr>
              <a:t> </a:t>
            </a:r>
            <a:r>
              <a:rPr lang="tr-TR" b="1" dirty="0" err="1" smtClean="0">
                <a:latin typeface="Algerian" panose="04020705040A02060702" pitchFamily="82" charset="0"/>
              </a:rPr>
              <a:t>sİstemİ</a:t>
            </a:r>
            <a:r>
              <a:rPr lang="tr-TR" b="1" dirty="0" smtClean="0">
                <a:latin typeface="Algerian" panose="04020705040A02060702" pitchFamily="82" charset="0"/>
              </a:rPr>
              <a:t> </a:t>
            </a:r>
            <a:r>
              <a:rPr lang="tr-TR" b="1" dirty="0" err="1" smtClean="0">
                <a:latin typeface="Algerian" panose="04020705040A02060702" pitchFamily="82" charset="0"/>
              </a:rPr>
              <a:t>belgesİ</a:t>
            </a:r>
            <a:r>
              <a:rPr lang="tr-TR" b="1" dirty="0" smtClean="0">
                <a:latin typeface="Algerian" panose="04020705040A02060702" pitchFamily="82" charset="0"/>
              </a:rPr>
              <a:t> </a:t>
            </a:r>
            <a:r>
              <a:rPr lang="tr-TR" b="1" dirty="0" err="1" smtClean="0">
                <a:latin typeface="Algerian" panose="04020705040A02060702" pitchFamily="82" charset="0"/>
              </a:rPr>
              <a:t>almanIn</a:t>
            </a:r>
            <a:r>
              <a:rPr lang="tr-TR" b="1" dirty="0" smtClean="0">
                <a:latin typeface="Algerian" panose="04020705040A02060702" pitchFamily="82" charset="0"/>
              </a:rPr>
              <a:t> </a:t>
            </a:r>
            <a:r>
              <a:rPr lang="tr-TR" b="1" dirty="0" err="1" smtClean="0">
                <a:latin typeface="Algerian" panose="04020705040A02060702" pitchFamily="82" charset="0"/>
              </a:rPr>
              <a:t>yaralarI</a:t>
            </a:r>
            <a:endParaRPr lang="tr-TR" b="1" dirty="0" smtClean="0">
              <a:latin typeface="Algerian" panose="04020705040A02060702" pitchFamily="82" charset="0"/>
            </a:endParaRPr>
          </a:p>
          <a:p>
            <a:r>
              <a:rPr lang="tr-TR" b="1" dirty="0" smtClean="0">
                <a:latin typeface="Algerian" panose="04020705040A02060702" pitchFamily="82" charset="0"/>
              </a:rPr>
              <a:t>İSO 22000 HACCP </a:t>
            </a:r>
            <a:r>
              <a:rPr lang="tr-TR" b="1" dirty="0" err="1" smtClean="0">
                <a:latin typeface="Algerian" panose="04020705040A02060702" pitchFamily="82" charset="0"/>
              </a:rPr>
              <a:t>FarkI</a:t>
            </a:r>
            <a:r>
              <a:rPr lang="tr-TR" dirty="0" smtClean="0">
                <a:latin typeface="Algerian" panose="04020705040A02060702" pitchFamily="82" charset="0"/>
              </a:rPr>
              <a:t/>
            </a:r>
            <a:br>
              <a:rPr lang="tr-TR" dirty="0" smtClean="0">
                <a:latin typeface="Algerian" panose="04020705040A02060702" pitchFamily="82" charset="0"/>
              </a:rPr>
            </a:br>
            <a:r>
              <a:rPr lang="tr-TR" b="1" dirty="0" smtClean="0"/>
              <a:t/>
            </a:r>
            <a:br>
              <a:rPr lang="tr-TR" b="1" dirty="0" smtClean="0"/>
            </a:br>
            <a:endParaRPr lang="tr-TR" dirty="0"/>
          </a:p>
        </p:txBody>
      </p:sp>
    </p:spTree>
    <p:extLst>
      <p:ext uri="{BB962C8B-B14F-4D97-AF65-F5344CB8AC3E}">
        <p14:creationId xmlns:p14="http://schemas.microsoft.com/office/powerpoint/2010/main" xmlns="" val="8112059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
            </a:r>
            <a:r>
              <a:rPr lang="tr-TR" dirty="0" smtClean="0">
                <a:latin typeface="Algerian" panose="04020705040A02060702" pitchFamily="82" charset="0"/>
              </a:rPr>
              <a:t>KAYNAKÇA</a:t>
            </a:r>
            <a:endParaRPr lang="tr-TR" dirty="0">
              <a:latin typeface="Algerian" panose="04020705040A02060702" pitchFamily="82" charset="0"/>
            </a:endParaRPr>
          </a:p>
        </p:txBody>
      </p:sp>
      <p:sp>
        <p:nvSpPr>
          <p:cNvPr id="3" name="İçerik Yer Tutucusu 2"/>
          <p:cNvSpPr>
            <a:spLocks noGrp="1"/>
          </p:cNvSpPr>
          <p:nvPr>
            <p:ph idx="1"/>
          </p:nvPr>
        </p:nvSpPr>
        <p:spPr/>
        <p:txBody>
          <a:bodyPr/>
          <a:lstStyle/>
          <a:p>
            <a:r>
              <a:rPr lang="tr-TR" dirty="0" smtClean="0">
                <a:hlinkClick r:id="rId3"/>
              </a:rPr>
              <a:t>http://www.egittim.com/index.php?option=com_content&amp;view=article&amp;id=128:isohaccpfarki&amp;catid=53:mutfaktahijyen&amp;Itemid=44</a:t>
            </a:r>
            <a:endParaRPr lang="tr-TR" dirty="0" smtClean="0"/>
          </a:p>
          <a:p>
            <a:r>
              <a:rPr lang="tr-TR" dirty="0" smtClean="0">
                <a:hlinkClick r:id="rId4"/>
              </a:rPr>
              <a:t>http://belgelendirme.ctr.com.tr/iso-22000-haccp-nedir.html</a:t>
            </a:r>
            <a:endParaRPr lang="tr-TR" dirty="0" smtClean="0"/>
          </a:p>
          <a:p>
            <a:endParaRPr lang="tr-TR" dirty="0"/>
          </a:p>
          <a:p>
            <a:r>
              <a:rPr lang="tr-TR" dirty="0" smtClean="0">
                <a:hlinkClick r:id="rId5"/>
              </a:rPr>
              <a:t>https://www.sistempatent.com/</a:t>
            </a:r>
            <a:endParaRPr lang="tr-TR" dirty="0" smtClean="0"/>
          </a:p>
          <a:p>
            <a:r>
              <a:rPr lang="tr-TR" dirty="0" smtClean="0">
                <a:hlinkClick r:id="rId6"/>
              </a:rPr>
              <a:t>https://www.turcert.com/</a:t>
            </a:r>
            <a:endParaRPr lang="tr-TR" dirty="0" smtClean="0"/>
          </a:p>
          <a:p>
            <a:endParaRPr lang="tr-TR" dirty="0"/>
          </a:p>
          <a:p>
            <a:endParaRPr lang="tr-TR" dirty="0"/>
          </a:p>
        </p:txBody>
      </p:sp>
    </p:spTree>
    <p:extLst>
      <p:ext uri="{BB962C8B-B14F-4D97-AF65-F5344CB8AC3E}">
        <p14:creationId xmlns:p14="http://schemas.microsoft.com/office/powerpoint/2010/main" xmlns="" val="608861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a:t>
            </a:r>
            <a:r>
              <a:rPr lang="tr-TR" b="1" dirty="0" err="1" smtClean="0">
                <a:latin typeface="Algerian" panose="04020705040A02060702" pitchFamily="82" charset="0"/>
              </a:rPr>
              <a:t>İso</a:t>
            </a:r>
            <a:r>
              <a:rPr lang="tr-TR" b="1" dirty="0" smtClean="0">
                <a:latin typeface="Algerian" panose="04020705040A02060702" pitchFamily="82" charset="0"/>
              </a:rPr>
              <a:t> 22000 </a:t>
            </a:r>
            <a:r>
              <a:rPr lang="tr-TR" b="1" dirty="0" err="1" smtClean="0">
                <a:latin typeface="Algerian" panose="04020705040A02060702" pitchFamily="82" charset="0"/>
              </a:rPr>
              <a:t>nedİr</a:t>
            </a:r>
            <a:r>
              <a:rPr lang="tr-TR" b="1" dirty="0" smtClean="0">
                <a:latin typeface="Algerian" panose="04020705040A02060702" pitchFamily="82" charset="0"/>
              </a:rPr>
              <a:t>?</a:t>
            </a:r>
            <a:r>
              <a:rPr lang="tr-TR" dirty="0" smtClean="0">
                <a:latin typeface="Algerian" panose="04020705040A02060702" pitchFamily="82" charset="0"/>
              </a:rPr>
              <a:t/>
            </a:r>
            <a:br>
              <a:rPr lang="tr-TR" dirty="0" smtClean="0">
                <a:latin typeface="Algerian" panose="04020705040A02060702" pitchFamily="82" charset="0"/>
              </a:rPr>
            </a:br>
            <a:endParaRPr lang="tr-TR" dirty="0">
              <a:latin typeface="Algerian" panose="04020705040A02060702" pitchFamily="82" charset="0"/>
            </a:endParaRPr>
          </a:p>
        </p:txBody>
      </p:sp>
      <p:sp>
        <p:nvSpPr>
          <p:cNvPr id="3" name="İçerik Yer Tutucusu 2"/>
          <p:cNvSpPr>
            <a:spLocks noGrp="1"/>
          </p:cNvSpPr>
          <p:nvPr>
            <p:ph idx="1"/>
          </p:nvPr>
        </p:nvSpPr>
        <p:spPr>
          <a:xfrm>
            <a:off x="1304144" y="1828799"/>
            <a:ext cx="10049656" cy="4348163"/>
          </a:xfrm>
        </p:spPr>
        <p:txBody>
          <a:bodyPr>
            <a:normAutofit/>
          </a:bodyPr>
          <a:lstStyle/>
          <a:p>
            <a:r>
              <a:rPr lang="tr-TR" dirty="0" smtClean="0"/>
              <a:t>       Üreticiden </a:t>
            </a:r>
            <a:r>
              <a:rPr lang="tr-TR" dirty="0"/>
              <a:t>tüketiciye kadarki zincirde her kesimi tümüyle </a:t>
            </a:r>
            <a:r>
              <a:rPr lang="tr-TR" dirty="0" smtClean="0"/>
              <a:t>     etkileyen </a:t>
            </a:r>
            <a:r>
              <a:rPr lang="tr-TR" dirty="0"/>
              <a:t>gıda kökenli salgın, zehirlenme, bozulma vb. olumsuzluklar, endüstriyel kalite sistemindeki hijyen sorunlarından kaynaklanmaktadır. Üretimden-tüketime risk oluşturabilen her bir parametrenin ürünler bazında ayrı ayrı belirlenip, bu noktaların incelenmesiyle sorunların giderilmesi yolunda görüş birliğine varılmıştır. ‘‘Kritik Kontrol Noktaları’’</a:t>
            </a:r>
            <a:r>
              <a:rPr lang="tr-TR" dirty="0" err="1"/>
              <a:t>nın</a:t>
            </a:r>
            <a:r>
              <a:rPr lang="tr-TR" dirty="0"/>
              <a:t> belirlenmesi riskin azaltılması, dolayısıyla da riskin engellenmesini sağlayacaktır. Böylece olayların teknik ve </a:t>
            </a:r>
            <a:r>
              <a:rPr lang="tr-TR" dirty="0" err="1"/>
              <a:t>sosyo</a:t>
            </a:r>
            <a:r>
              <a:rPr lang="tr-TR" dirty="0"/>
              <a:t>-ekonomik boyutlarıyla ele alındığı yeni bir bakış açısı geliştirilmiş ve yaygınlaştırılmıştır.</a:t>
            </a:r>
          </a:p>
          <a:p>
            <a:endParaRPr lang="tr-TR" dirty="0"/>
          </a:p>
        </p:txBody>
      </p:sp>
    </p:spTree>
    <p:extLst>
      <p:ext uri="{BB962C8B-B14F-4D97-AF65-F5344CB8AC3E}">
        <p14:creationId xmlns:p14="http://schemas.microsoft.com/office/powerpoint/2010/main" xmlns="" val="2180600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3">
            <a:extLst>
              <a:ext uri="{28A0092B-C50C-407E-A947-70E740481C1C}">
                <a14:useLocalDpi xmlns:a14="http://schemas.microsoft.com/office/drawing/2010/main" xmlns="" val="0"/>
              </a:ext>
            </a:extLst>
          </a:blip>
          <a:stretch>
            <a:fillRect/>
          </a:stretch>
        </p:blipFill>
        <p:spPr>
          <a:xfrm>
            <a:off x="3207894" y="554637"/>
            <a:ext cx="6011057" cy="5246557"/>
          </a:xfrm>
        </p:spPr>
      </p:pic>
    </p:spTree>
    <p:extLst>
      <p:ext uri="{BB962C8B-B14F-4D97-AF65-F5344CB8AC3E}">
        <p14:creationId xmlns:p14="http://schemas.microsoft.com/office/powerpoint/2010/main" xmlns="" val="35643115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Algerian" panose="04020705040A02060702" pitchFamily="82" charset="0"/>
              </a:rPr>
              <a:t>                </a:t>
            </a:r>
            <a:r>
              <a:rPr lang="tr-TR" b="1" dirty="0" err="1" smtClean="0">
                <a:latin typeface="Algerian" panose="04020705040A02060702" pitchFamily="82" charset="0"/>
              </a:rPr>
              <a:t>Iso</a:t>
            </a:r>
            <a:r>
              <a:rPr lang="tr-TR" b="1" dirty="0" smtClean="0">
                <a:latin typeface="Algerian" panose="04020705040A02060702" pitchFamily="82" charset="0"/>
              </a:rPr>
              <a:t> 22000’nin </a:t>
            </a:r>
            <a:r>
              <a:rPr lang="tr-TR" b="1" dirty="0" err="1" smtClean="0">
                <a:latin typeface="Algerian" panose="04020705040A02060702" pitchFamily="82" charset="0"/>
              </a:rPr>
              <a:t>amacI</a:t>
            </a:r>
            <a:r>
              <a:rPr lang="tr-TR" b="1" dirty="0" smtClean="0">
                <a:latin typeface="Algerian" panose="04020705040A02060702" pitchFamily="82" charset="0"/>
              </a:rPr>
              <a:t> </a:t>
            </a:r>
            <a:r>
              <a:rPr lang="tr-TR" b="1" dirty="0" err="1" smtClean="0">
                <a:latin typeface="Algerian" panose="04020705040A02060702" pitchFamily="82" charset="0"/>
              </a:rPr>
              <a:t>nedİr</a:t>
            </a:r>
            <a:r>
              <a:rPr lang="tr-TR" b="1" dirty="0" smtClean="0">
                <a:latin typeface="Algerian" panose="04020705040A02060702" pitchFamily="82" charset="0"/>
              </a:rPr>
              <a:t>?</a:t>
            </a:r>
            <a:r>
              <a:rPr lang="tr-TR" dirty="0" smtClean="0">
                <a:latin typeface="Algerian" panose="04020705040A02060702" pitchFamily="82" charset="0"/>
              </a:rPr>
              <a:t/>
            </a:r>
            <a:br>
              <a:rPr lang="tr-TR" dirty="0" smtClean="0">
                <a:latin typeface="Algerian" panose="04020705040A02060702" pitchFamily="82" charset="0"/>
              </a:rPr>
            </a:br>
            <a:endParaRPr lang="tr-TR" dirty="0">
              <a:latin typeface="Algerian" panose="04020705040A02060702" pitchFamily="82" charset="0"/>
            </a:endParaRPr>
          </a:p>
        </p:txBody>
      </p:sp>
      <p:sp>
        <p:nvSpPr>
          <p:cNvPr id="3" name="İçerik Yer Tutucusu 2"/>
          <p:cNvSpPr>
            <a:spLocks noGrp="1"/>
          </p:cNvSpPr>
          <p:nvPr>
            <p:ph idx="1"/>
          </p:nvPr>
        </p:nvSpPr>
        <p:spPr>
          <a:xfrm>
            <a:off x="1542738" y="1915566"/>
            <a:ext cx="10515600" cy="4351338"/>
          </a:xfrm>
        </p:spPr>
        <p:txBody>
          <a:bodyPr>
            <a:normAutofit fontScale="92500" lnSpcReduction="10000"/>
          </a:bodyPr>
          <a:lstStyle/>
          <a:p>
            <a:r>
              <a:rPr lang="tr-TR" dirty="0" smtClean="0"/>
              <a:t>ISO </a:t>
            </a:r>
            <a:r>
              <a:rPr lang="tr-TR" dirty="0"/>
              <a:t>22000:2005, gıda endüstrisi uzmanları tarafından geliştirilmiş olan uluslar arası kabul görmüş bir standarttır. Bu standardın amacı, gıda güvenliği yönetiminin ihtiyaçlarını gıda tedarik zinciri ile uyumlu hale getirmektir. ISO 22000:2005 standardının, çeşitli ülkeler tarafından yayınlanmış HACCP standardının yerini alabilecek ve dünyada ISO 9001:2008 gibi kabul görebilecek bir standart olması öngörülmektedir.</a:t>
            </a:r>
            <a:br>
              <a:rPr lang="tr-TR" dirty="0"/>
            </a:br>
            <a:r>
              <a:rPr lang="tr-TR" dirty="0"/>
              <a:t>ISO (International </a:t>
            </a:r>
            <a:r>
              <a:rPr lang="tr-TR" dirty="0" err="1"/>
              <a:t>Organisation</a:t>
            </a:r>
            <a:r>
              <a:rPr lang="tr-TR" dirty="0"/>
              <a:t> </a:t>
            </a:r>
            <a:r>
              <a:rPr lang="tr-TR" dirty="0" err="1"/>
              <a:t>for</a:t>
            </a:r>
            <a:r>
              <a:rPr lang="tr-TR" dirty="0"/>
              <a:t> </a:t>
            </a:r>
            <a:r>
              <a:rPr lang="tr-TR" dirty="0" err="1"/>
              <a:t>Standardization</a:t>
            </a:r>
            <a:r>
              <a:rPr lang="tr-TR" dirty="0"/>
              <a:t>) tarafından hazırlanan ve 2005 yılı Eylül ayında yayınlanan ISO 22000:2005 standardı, ‘Gıda Güvenliği Yönetim Sistemi’ olarak yayınlanmış ilk uluslar arası standarttır. Bu standart Uluslararası Standart Örgütü’ nün ISO/TC 34. teknik komite tarafından bütün dünyadaki dernekler ve gıda uzmanlarının da bir araya gelmesiyle geliştirilerek yayınlanmıştır</a:t>
            </a:r>
          </a:p>
          <a:p>
            <a:endParaRPr lang="tr-TR" dirty="0"/>
          </a:p>
        </p:txBody>
      </p:sp>
    </p:spTree>
    <p:extLst>
      <p:ext uri="{BB962C8B-B14F-4D97-AF65-F5344CB8AC3E}">
        <p14:creationId xmlns:p14="http://schemas.microsoft.com/office/powerpoint/2010/main" xmlns="" val="3416451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676400" y="-186311"/>
            <a:ext cx="10515600" cy="1325563"/>
          </a:xfrm>
        </p:spPr>
        <p:txBody>
          <a:bodyPr/>
          <a:lstStyle/>
          <a:p>
            <a:r>
              <a:rPr lang="tr-TR" b="1" dirty="0" smtClean="0"/>
              <a:t>              </a:t>
            </a:r>
            <a:r>
              <a:rPr lang="tr-TR" b="1" dirty="0" smtClean="0">
                <a:latin typeface="Algerian" panose="04020705040A02060702" pitchFamily="82" charset="0"/>
              </a:rPr>
              <a:t>Sonuç olarak;</a:t>
            </a:r>
            <a:r>
              <a:rPr lang="tr-TR" dirty="0" smtClean="0">
                <a:latin typeface="Algerian" panose="04020705040A02060702" pitchFamily="82" charset="0"/>
              </a:rPr>
              <a:t> </a:t>
            </a:r>
            <a:endParaRPr lang="tr-TR" dirty="0">
              <a:latin typeface="Algerian" panose="04020705040A02060702" pitchFamily="82" charset="0"/>
            </a:endParaRPr>
          </a:p>
        </p:txBody>
      </p:sp>
      <p:sp>
        <p:nvSpPr>
          <p:cNvPr id="3" name="İçerik Yer Tutucusu 2"/>
          <p:cNvSpPr>
            <a:spLocks noGrp="1"/>
          </p:cNvSpPr>
          <p:nvPr>
            <p:ph idx="1"/>
          </p:nvPr>
        </p:nvSpPr>
        <p:spPr>
          <a:xfrm>
            <a:off x="1798819" y="794479"/>
            <a:ext cx="10268264" cy="6063521"/>
          </a:xfrm>
        </p:spPr>
        <p:txBody>
          <a:bodyPr>
            <a:normAutofit fontScale="77500" lnSpcReduction="20000"/>
          </a:bodyPr>
          <a:lstStyle/>
          <a:p>
            <a:pPr marL="0" indent="0">
              <a:buNone/>
            </a:pPr>
            <a:r>
              <a:rPr lang="tr-TR" dirty="0"/>
              <a:t/>
            </a:r>
            <a:br>
              <a:rPr lang="tr-TR" dirty="0"/>
            </a:br>
            <a:endParaRPr lang="tr-TR" dirty="0"/>
          </a:p>
          <a:p>
            <a:pPr lvl="0"/>
            <a:r>
              <a:rPr lang="tr-TR" sz="3100" dirty="0"/>
              <a:t>Gıda güvenliği, tüketim noktasında gıdadan kaynaklanan tehlikelerin varlığı ve seviyeleri ile ilgilidir. Gıda güvenliği tehlikeleri gıda zincirinin herhangi bir aşamasında ortaya çıkabileceğinden, gıda zincirinde yeterli kontrol temel zorunluluktur. Bu nedenle gıda güvenliği, gıda zincirinde yer alan tüm tarafların ortak sorumluluğudur.</a:t>
            </a:r>
          </a:p>
          <a:p>
            <a:pPr lvl="0"/>
            <a:r>
              <a:rPr lang="tr-TR" sz="3100" dirty="0"/>
              <a:t>Gıda tedarikinde hatalar ihlallere, kötü şöhrete, yetersiz beslenmeye, kalitesiz ürüne, kazancın azalmasına, insanların acı çekmesine, ölüme neden olabilir.</a:t>
            </a:r>
          </a:p>
          <a:p>
            <a:pPr lvl="0"/>
            <a:r>
              <a:rPr lang="tr-TR" sz="3100" dirty="0"/>
              <a:t>ISO 22000, gıda zincirindeki zayıf halkaları ortadan kaldırarak gıda kaynaklı tehlikeleri en aza indirgeyip gıda zincirinin güvenliğinin bütünlüğünü sağlar.</a:t>
            </a:r>
          </a:p>
          <a:p>
            <a:pPr lvl="0"/>
            <a:r>
              <a:rPr lang="tr-TR" sz="3100" dirty="0"/>
              <a:t>ISO 22000, sistemin benimsendiği ve uygulandığı gıda </a:t>
            </a:r>
            <a:r>
              <a:rPr lang="tr-TR" sz="3100" dirty="0" err="1"/>
              <a:t>işleyiciliği</a:t>
            </a:r>
            <a:r>
              <a:rPr lang="tr-TR" sz="3100" dirty="0"/>
              <a:t>, üretimi, depolama, gıda ve gıda ürünleri dağıtımında yer alanlar için bilimsel bir anlam ifade etmektedir.</a:t>
            </a:r>
          </a:p>
          <a:p>
            <a:pPr lvl="0"/>
            <a:r>
              <a:rPr lang="tr-TR" sz="3100" dirty="0"/>
              <a:t>Gıda Güvenliği Yönetim Sistemi için ISO 22000'in amacı gıda güvenliği ve emniyetini sağlamaktır.</a:t>
            </a:r>
          </a:p>
          <a:p>
            <a:pPr lvl="0"/>
            <a:r>
              <a:rPr lang="tr-TR" sz="3100" dirty="0"/>
              <a:t>ISO 22000 kendi başına veya </a:t>
            </a:r>
            <a:r>
              <a:rPr lang="tr-TR" sz="3100" dirty="0">
                <a:hlinkClick r:id="rId3"/>
              </a:rPr>
              <a:t>ISO 9001</a:t>
            </a:r>
            <a:r>
              <a:rPr lang="tr-TR" sz="3100" dirty="0"/>
              <a:t> gibi diğer yönetim sistemi standartlarıyla kombine olarak uygulanabilir.</a:t>
            </a:r>
          </a:p>
          <a:p>
            <a:endParaRPr lang="tr-TR" dirty="0"/>
          </a:p>
        </p:txBody>
      </p:sp>
    </p:spTree>
    <p:extLst>
      <p:ext uri="{BB962C8B-B14F-4D97-AF65-F5344CB8AC3E}">
        <p14:creationId xmlns:p14="http://schemas.microsoft.com/office/powerpoint/2010/main" xmlns="" val="901263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1812560" y="110292"/>
            <a:ext cx="10515600" cy="1325563"/>
          </a:xfrm>
        </p:spPr>
        <p:txBody>
          <a:bodyPr>
            <a:normAutofit fontScale="90000"/>
          </a:bodyPr>
          <a:lstStyle/>
          <a:p>
            <a:r>
              <a:rPr lang="tr-TR" b="1" dirty="0" smtClean="0"/>
              <a:t>              </a:t>
            </a:r>
            <a:r>
              <a:rPr lang="tr-TR" b="1" dirty="0" smtClean="0">
                <a:latin typeface="Algerian" panose="04020705040A02060702" pitchFamily="82" charset="0"/>
              </a:rPr>
              <a:t>ISO 22000 </a:t>
            </a:r>
            <a:r>
              <a:rPr lang="tr-TR" b="1" dirty="0" err="1" smtClean="0">
                <a:latin typeface="Algerian" panose="04020705040A02060702" pitchFamily="82" charset="0"/>
              </a:rPr>
              <a:t>GIda</a:t>
            </a:r>
            <a:r>
              <a:rPr lang="tr-TR" b="1" dirty="0" smtClean="0">
                <a:latin typeface="Algerian" panose="04020705040A02060702" pitchFamily="82" charset="0"/>
              </a:rPr>
              <a:t> </a:t>
            </a:r>
            <a:r>
              <a:rPr lang="tr-TR" b="1" dirty="0" err="1" smtClean="0">
                <a:latin typeface="Algerian" panose="04020705040A02060702" pitchFamily="82" charset="0"/>
              </a:rPr>
              <a:t>GüvenlİĞİ</a:t>
            </a:r>
            <a:r>
              <a:rPr lang="tr-TR" b="1" dirty="0" smtClean="0">
                <a:latin typeface="Algerian" panose="04020705040A02060702" pitchFamily="82" charset="0"/>
              </a:rPr>
              <a:t> </a:t>
            </a:r>
            <a:r>
              <a:rPr lang="tr-TR" b="1" dirty="0" err="1" smtClean="0">
                <a:latin typeface="Algerian" panose="04020705040A02060702" pitchFamily="82" charset="0"/>
              </a:rPr>
              <a:t>Yönetİm</a:t>
            </a:r>
            <a:r>
              <a:rPr lang="tr-TR" b="1" dirty="0" smtClean="0">
                <a:latin typeface="Algerian" panose="04020705040A02060702" pitchFamily="82" charset="0"/>
              </a:rPr>
              <a:t>          </a:t>
            </a:r>
            <a:r>
              <a:rPr lang="tr-TR" b="1" dirty="0" err="1" smtClean="0">
                <a:latin typeface="Algerian" panose="04020705040A02060702" pitchFamily="82" charset="0"/>
              </a:rPr>
              <a:t>Sİstemİ'nİn</a:t>
            </a:r>
            <a:r>
              <a:rPr lang="tr-TR" b="1" dirty="0" smtClean="0">
                <a:latin typeface="Algerian" panose="04020705040A02060702" pitchFamily="82" charset="0"/>
              </a:rPr>
              <a:t> </a:t>
            </a:r>
            <a:r>
              <a:rPr lang="tr-TR" b="1" dirty="0" err="1" smtClean="0">
                <a:latin typeface="Algerian" panose="04020705040A02060702" pitchFamily="82" charset="0"/>
              </a:rPr>
              <a:t>FaydalarI</a:t>
            </a:r>
            <a:r>
              <a:rPr lang="tr-TR" b="1" dirty="0" smtClean="0">
                <a:latin typeface="Algerian" panose="04020705040A02060702" pitchFamily="82" charset="0"/>
              </a:rPr>
              <a:t> </a:t>
            </a:r>
            <a:r>
              <a:rPr lang="tr-TR" b="1" dirty="0" err="1" smtClean="0">
                <a:latin typeface="Algerian" panose="04020705040A02060702" pitchFamily="82" charset="0"/>
              </a:rPr>
              <a:t>Nelerdİr</a:t>
            </a:r>
            <a:r>
              <a:rPr lang="tr-TR" b="1" dirty="0" smtClean="0">
                <a:latin typeface="Algerian" panose="04020705040A02060702" pitchFamily="82" charset="0"/>
              </a:rPr>
              <a:t>?</a:t>
            </a:r>
            <a:endParaRPr lang="tr-TR" dirty="0">
              <a:latin typeface="Algerian" panose="04020705040A02060702" pitchFamily="82" charset="0"/>
            </a:endParaRPr>
          </a:p>
        </p:txBody>
      </p:sp>
      <p:sp>
        <p:nvSpPr>
          <p:cNvPr id="3" name="İçerik Yer Tutucusu 2"/>
          <p:cNvSpPr>
            <a:spLocks noGrp="1"/>
          </p:cNvSpPr>
          <p:nvPr>
            <p:ph idx="1"/>
          </p:nvPr>
        </p:nvSpPr>
        <p:spPr>
          <a:xfrm>
            <a:off x="1332875" y="1435855"/>
            <a:ext cx="10515600" cy="5264748"/>
          </a:xfrm>
        </p:spPr>
        <p:txBody>
          <a:bodyPr>
            <a:normAutofit lnSpcReduction="10000"/>
          </a:bodyPr>
          <a:lstStyle/>
          <a:p>
            <a:pPr marL="0" indent="0">
              <a:buNone/>
            </a:pPr>
            <a:endParaRPr lang="tr-TR" dirty="0"/>
          </a:p>
          <a:p>
            <a:pPr lvl="0"/>
            <a:r>
              <a:rPr lang="tr-TR" dirty="0"/>
              <a:t>Daha etkili ve dinamik gıda güvenliği tehlike kontrolü sağlar.</a:t>
            </a:r>
          </a:p>
          <a:p>
            <a:pPr lvl="0"/>
            <a:r>
              <a:rPr lang="tr-TR" dirty="0"/>
              <a:t>Gıda kaynaklı hastalıkların azaltılmasını sağlar.</a:t>
            </a:r>
          </a:p>
          <a:p>
            <a:pPr lvl="0"/>
            <a:r>
              <a:rPr lang="tr-TR" dirty="0"/>
              <a:t>Müşteri sadakati ve memnuniyetini artırır.</a:t>
            </a:r>
          </a:p>
          <a:p>
            <a:pPr lvl="0"/>
            <a:r>
              <a:rPr lang="tr-TR" dirty="0"/>
              <a:t>Ön gereksinim programlarının sistematik yönetimi ve kontrolünü sağlar.</a:t>
            </a:r>
          </a:p>
          <a:p>
            <a:pPr lvl="0"/>
            <a:r>
              <a:rPr lang="tr-TR" dirty="0"/>
              <a:t>Ürün geri dönüşü gibi hususların engellenmesi ile kalitesizlik maliyetlerinde düşüş sağlar.</a:t>
            </a:r>
          </a:p>
          <a:p>
            <a:pPr lvl="0"/>
            <a:r>
              <a:rPr lang="tr-TR" dirty="0"/>
              <a:t>Gıda endüstrisi zincirinin tüm halkaları arasında iletişimin desteklenmesi ve organizasyonunu sağlar.</a:t>
            </a:r>
          </a:p>
          <a:p>
            <a:pPr lvl="0"/>
            <a:r>
              <a:rPr lang="tr-TR" dirty="0"/>
              <a:t>Kaynak optimizasyonu sağlar ve personel yeterliliğinde artış görülür.</a:t>
            </a:r>
          </a:p>
          <a:p>
            <a:pPr lvl="0"/>
            <a:r>
              <a:rPr lang="tr-TR" dirty="0"/>
              <a:t>Çalışma ortamının iyileşmesine katkıda bulunur.</a:t>
            </a:r>
          </a:p>
          <a:p>
            <a:endParaRPr lang="tr-TR" dirty="0"/>
          </a:p>
        </p:txBody>
      </p:sp>
    </p:spTree>
    <p:extLst>
      <p:ext uri="{BB962C8B-B14F-4D97-AF65-F5344CB8AC3E}">
        <p14:creationId xmlns:p14="http://schemas.microsoft.com/office/powerpoint/2010/main" xmlns="" val="311264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76400" y="764498"/>
            <a:ext cx="10515600" cy="5231567"/>
          </a:xfrm>
        </p:spPr>
        <p:txBody>
          <a:bodyPr>
            <a:normAutofit/>
          </a:bodyPr>
          <a:lstStyle/>
          <a:p>
            <a:pPr lvl="0"/>
            <a:r>
              <a:rPr lang="tr-TR" dirty="0" smtClean="0"/>
              <a:t> Dokümantasyonun </a:t>
            </a:r>
            <a:r>
              <a:rPr lang="tr-TR" dirty="0"/>
              <a:t>iyileştirilmesi ve izlenmesinde kolaylık sağlar.</a:t>
            </a:r>
          </a:p>
          <a:p>
            <a:pPr lvl="0"/>
            <a:r>
              <a:rPr lang="tr-TR" dirty="0" smtClean="0"/>
              <a:t> Daha </a:t>
            </a:r>
            <a:r>
              <a:rPr lang="tr-TR" dirty="0"/>
              <a:t>iyi planlama sağlar.</a:t>
            </a:r>
          </a:p>
          <a:p>
            <a:pPr lvl="0"/>
            <a:r>
              <a:rPr lang="tr-TR" dirty="0" smtClean="0"/>
              <a:t> Resmi </a:t>
            </a:r>
            <a:r>
              <a:rPr lang="tr-TR" dirty="0"/>
              <a:t>denetimlerde karşılaşılan sorunların en aza indirilmesini sağlar.</a:t>
            </a:r>
          </a:p>
          <a:p>
            <a:pPr lvl="0"/>
            <a:r>
              <a:rPr lang="tr-TR" dirty="0" smtClean="0"/>
              <a:t> Kanunlara </a:t>
            </a:r>
            <a:r>
              <a:rPr lang="tr-TR" dirty="0"/>
              <a:t>uyumluluğu sağlar.</a:t>
            </a:r>
          </a:p>
          <a:p>
            <a:pPr lvl="0"/>
            <a:r>
              <a:rPr lang="tr-TR" dirty="0" smtClean="0"/>
              <a:t> Gıda </a:t>
            </a:r>
            <a:r>
              <a:rPr lang="tr-TR" dirty="0"/>
              <a:t>güvenliğine gösterilen özenin müşterilere kanıtlanması ve pazar </a:t>
            </a:r>
            <a:r>
              <a:rPr lang="tr-TR" dirty="0" smtClean="0"/>
              <a:t>  payının </a:t>
            </a:r>
            <a:r>
              <a:rPr lang="tr-TR" dirty="0"/>
              <a:t>artırılmasına katkıda bulunur.</a:t>
            </a:r>
          </a:p>
          <a:p>
            <a:pPr lvl="0"/>
            <a:r>
              <a:rPr lang="tr-TR" dirty="0" smtClean="0"/>
              <a:t> Tedarikçi </a:t>
            </a:r>
            <a:r>
              <a:rPr lang="tr-TR" dirty="0"/>
              <a:t>olarak yurtdışı pazarlarda diğer kuruluşlarla uyum ve dış pazarda daha etkin pazarlama sağlar.</a:t>
            </a:r>
          </a:p>
          <a:p>
            <a:pPr lvl="0"/>
            <a:r>
              <a:rPr lang="tr-TR" dirty="0" smtClean="0"/>
              <a:t> Ekonomik </a:t>
            </a:r>
            <a:r>
              <a:rPr lang="tr-TR" dirty="0"/>
              <a:t>büyüme ve kalkınma için potansiyel artışı görülür.</a:t>
            </a:r>
          </a:p>
          <a:p>
            <a:pPr marL="0" indent="0">
              <a:buNone/>
            </a:pPr>
            <a:endParaRPr lang="tr-TR" dirty="0"/>
          </a:p>
        </p:txBody>
      </p:sp>
    </p:spTree>
    <p:extLst>
      <p:ext uri="{BB962C8B-B14F-4D97-AF65-F5344CB8AC3E}">
        <p14:creationId xmlns:p14="http://schemas.microsoft.com/office/powerpoint/2010/main" xmlns="" val="1463498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2623279" y="0"/>
            <a:ext cx="8820462" cy="1325563"/>
          </a:xfrm>
        </p:spPr>
        <p:txBody>
          <a:bodyPr>
            <a:normAutofit fontScale="90000"/>
          </a:bodyPr>
          <a:lstStyle/>
          <a:p>
            <a:r>
              <a:rPr lang="tr-TR" b="1" dirty="0">
                <a:latin typeface="Algerian" panose="04020705040A02060702" pitchFamily="82" charset="0"/>
              </a:rPr>
              <a:t>İ</a:t>
            </a:r>
            <a:r>
              <a:rPr lang="tr-TR" b="1" dirty="0" smtClean="0">
                <a:latin typeface="Algerian" panose="04020705040A02060702" pitchFamily="82" charset="0"/>
              </a:rPr>
              <a:t>SO 22000 </a:t>
            </a:r>
            <a:r>
              <a:rPr lang="tr-TR" b="1" dirty="0" err="1" smtClean="0">
                <a:latin typeface="Algerian" panose="04020705040A02060702" pitchFamily="82" charset="0"/>
              </a:rPr>
              <a:t>StandardI'nI</a:t>
            </a:r>
            <a:r>
              <a:rPr lang="tr-TR" b="1" dirty="0" smtClean="0">
                <a:latin typeface="Algerian" panose="04020705040A02060702" pitchFamily="82" charset="0"/>
              </a:rPr>
              <a:t> </a:t>
            </a:r>
            <a:r>
              <a:rPr lang="tr-TR" b="1" dirty="0" err="1" smtClean="0">
                <a:latin typeface="Algerian" panose="04020705040A02060702" pitchFamily="82" charset="0"/>
              </a:rPr>
              <a:t>Kİmler</a:t>
            </a:r>
            <a:r>
              <a:rPr lang="tr-TR" b="1" dirty="0" smtClean="0">
                <a:latin typeface="Algerian" panose="04020705040A02060702" pitchFamily="82" charset="0"/>
              </a:rPr>
              <a:t> </a:t>
            </a:r>
            <a:r>
              <a:rPr lang="tr-TR" b="1" dirty="0" err="1" smtClean="0">
                <a:latin typeface="Algerian" panose="04020705040A02060702" pitchFamily="82" charset="0"/>
              </a:rPr>
              <a:t>Kullanabİlİr</a:t>
            </a:r>
            <a:r>
              <a:rPr lang="tr-TR" b="1" dirty="0" smtClean="0">
                <a:latin typeface="Algerian" panose="04020705040A02060702" pitchFamily="82" charset="0"/>
              </a:rPr>
              <a:t>/</a:t>
            </a:r>
            <a:r>
              <a:rPr lang="tr-TR" b="1" dirty="0" err="1" smtClean="0">
                <a:latin typeface="Algerian" panose="04020705040A02060702" pitchFamily="82" charset="0"/>
              </a:rPr>
              <a:t>Uygulayabİlİr</a:t>
            </a:r>
            <a:r>
              <a:rPr lang="tr-TR" b="1" dirty="0" smtClean="0">
                <a:latin typeface="Algerian" panose="04020705040A02060702" pitchFamily="82" charset="0"/>
              </a:rPr>
              <a:t>?</a:t>
            </a:r>
            <a:r>
              <a:rPr lang="tr-TR" dirty="0" smtClean="0">
                <a:latin typeface="Algerian" panose="04020705040A02060702" pitchFamily="82" charset="0"/>
              </a:rPr>
              <a:t> </a:t>
            </a:r>
            <a:endParaRPr lang="tr-TR" dirty="0">
              <a:latin typeface="Algerian" panose="04020705040A02060702" pitchFamily="82" charset="0"/>
            </a:endParaRPr>
          </a:p>
        </p:txBody>
      </p:sp>
      <p:sp>
        <p:nvSpPr>
          <p:cNvPr id="3" name="İçerik Yer Tutucusu 2"/>
          <p:cNvSpPr>
            <a:spLocks noGrp="1"/>
          </p:cNvSpPr>
          <p:nvPr>
            <p:ph idx="1"/>
          </p:nvPr>
        </p:nvSpPr>
        <p:spPr>
          <a:xfrm>
            <a:off x="1542738" y="1325563"/>
            <a:ext cx="10515600" cy="5532437"/>
          </a:xfrm>
        </p:spPr>
        <p:txBody>
          <a:bodyPr>
            <a:normAutofit fontScale="55000" lnSpcReduction="20000"/>
          </a:bodyPr>
          <a:lstStyle/>
          <a:p>
            <a:pPr marL="0" indent="0">
              <a:buNone/>
            </a:pPr>
            <a:endParaRPr lang="tr-TR" dirty="0"/>
          </a:p>
          <a:p>
            <a:r>
              <a:rPr lang="tr-TR" sz="3800" dirty="0"/>
              <a:t/>
            </a:r>
            <a:br>
              <a:rPr lang="tr-TR" sz="3800" dirty="0"/>
            </a:br>
            <a:r>
              <a:rPr lang="tr-TR" sz="3800" dirty="0"/>
              <a:t>ISO 22000 Gıda Güvenliği Yönetim Sistemi Standardı; aşağıdakiler de dahil olmak üzere, gıda zincirine doğrudan veya dolaylı biçimde dahil olan tüm kuruluşlar tarafından kullanılabilir:</a:t>
            </a:r>
            <a:br>
              <a:rPr lang="tr-TR" sz="3800" dirty="0"/>
            </a:br>
            <a:endParaRPr lang="tr-TR" sz="3800" dirty="0"/>
          </a:p>
          <a:p>
            <a:pPr lvl="0"/>
            <a:r>
              <a:rPr lang="tr-TR" sz="3800" dirty="0"/>
              <a:t>Çiftlikler, balıkçılar ve süthaneler,</a:t>
            </a:r>
          </a:p>
          <a:p>
            <a:pPr lvl="0"/>
            <a:r>
              <a:rPr lang="tr-TR" sz="3800" dirty="0"/>
              <a:t>Et, balık ve gıda işletmeleri,</a:t>
            </a:r>
          </a:p>
          <a:p>
            <a:pPr lvl="0"/>
            <a:r>
              <a:rPr lang="tr-TR" sz="3800" dirty="0"/>
              <a:t>Ekmek, hububat, meşrubat, konserve ve dondurulmuş gıda üreticileri,</a:t>
            </a:r>
          </a:p>
          <a:p>
            <a:pPr lvl="0"/>
            <a:r>
              <a:rPr lang="tr-TR" sz="3800" dirty="0"/>
              <a:t>Restoranlar, ayaküstü büfeler, hızlı gıda zincirleri, hastaneler ile oteller ve seyyar gıda satıcıları,</a:t>
            </a:r>
          </a:p>
          <a:p>
            <a:pPr lvl="0"/>
            <a:r>
              <a:rPr lang="tr-TR" sz="3800" dirty="0"/>
              <a:t>Gıda muhafaza ve dağıtım şirketleri ile gıda işleme ekipmanlarını, gıda katkılarını, gıda hammaddelerini, ambalaj malzemelerini sağlayan firmalar ile sterilizasyon tesisleri</a:t>
            </a:r>
            <a:r>
              <a:rPr lang="tr-TR" sz="3800" dirty="0" smtClean="0"/>
              <a:t>.</a:t>
            </a:r>
          </a:p>
          <a:p>
            <a:pPr lvl="0"/>
            <a:r>
              <a:rPr lang="tr-TR" sz="3800" dirty="0"/>
              <a:t/>
            </a:r>
            <a:br>
              <a:rPr lang="tr-TR" sz="3800" dirty="0"/>
            </a:br>
            <a:endParaRPr lang="tr-TR" sz="3800" dirty="0" smtClean="0"/>
          </a:p>
          <a:p>
            <a:pPr lvl="0"/>
            <a:r>
              <a:rPr lang="tr-TR" sz="3800" dirty="0" smtClean="0"/>
              <a:t>Özetle</a:t>
            </a:r>
            <a:r>
              <a:rPr lang="tr-TR" sz="3800" dirty="0"/>
              <a:t>, gıda endüstrisinde yer alan veya bu endüstri ile uzak-yakın teması bulunan her kurum ve kuruluşun; ISO 22000 </a:t>
            </a:r>
            <a:r>
              <a:rPr lang="tr-TR" sz="3800" dirty="0" err="1"/>
              <a:t>Standardı'nın</a:t>
            </a:r>
            <a:r>
              <a:rPr lang="tr-TR" sz="3800" dirty="0"/>
              <a:t> taleplerini kısmen ya da tamamen uygulaması gerekir.</a:t>
            </a:r>
          </a:p>
          <a:p>
            <a:endParaRPr lang="tr-TR" sz="3800" dirty="0"/>
          </a:p>
        </p:txBody>
      </p:sp>
    </p:spTree>
    <p:extLst>
      <p:ext uri="{BB962C8B-B14F-4D97-AF65-F5344CB8AC3E}">
        <p14:creationId xmlns:p14="http://schemas.microsoft.com/office/powerpoint/2010/main" xmlns="" val="2809988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569</Words>
  <Application>Microsoft Office PowerPoint</Application>
  <PresentationFormat>Özel</PresentationFormat>
  <Paragraphs>90</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Office Teması</vt:lpstr>
      <vt:lpstr>GIda ve Personel Hİjyenİ                                 İso 22000  </vt:lpstr>
      <vt:lpstr>              İçindekiler</vt:lpstr>
      <vt:lpstr>                  İso 22000 nedİr? </vt:lpstr>
      <vt:lpstr>Slayt 4</vt:lpstr>
      <vt:lpstr>                Iso 22000’nin amacI nedİr? </vt:lpstr>
      <vt:lpstr>              Sonuç olarak; </vt:lpstr>
      <vt:lpstr>              ISO 22000 GIda GüvenlİĞİ Yönetİm          Sİstemİ'nİn FaydalarI Nelerdİr?</vt:lpstr>
      <vt:lpstr>Slayt 8</vt:lpstr>
      <vt:lpstr>İSO 22000 StandardI'nI Kİmler Kullanabİlİr/Uygulayabİlİr? </vt:lpstr>
      <vt:lpstr>                  StandardIn ana prensİBİ nedİr ? </vt:lpstr>
      <vt:lpstr>               İso 22000 belgesİ nasIl alInIr ? </vt:lpstr>
      <vt:lpstr>Slayt 12</vt:lpstr>
      <vt:lpstr>Slayt 13</vt:lpstr>
      <vt:lpstr>Slayt 14</vt:lpstr>
      <vt:lpstr>İso 22000 gIda güvenlİĞİ yönetİm sİstemİ belgesİ almanIn yaralarI </vt:lpstr>
      <vt:lpstr>               İSO 22000 HACCP FarkI </vt:lpstr>
      <vt:lpstr>Slayt 17</vt:lpstr>
      <vt:lpstr>Slayt 18</vt:lpstr>
      <vt:lpstr>Slayt 19</vt:lpstr>
      <vt:lpstr>                    KAYNAKÇA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Buse kaleci</dc:creator>
  <cp:lastModifiedBy>Windows User</cp:lastModifiedBy>
  <cp:revision>9</cp:revision>
  <dcterms:created xsi:type="dcterms:W3CDTF">2018-12-26T19:37:45Z</dcterms:created>
  <dcterms:modified xsi:type="dcterms:W3CDTF">2018-12-26T20:38:01Z</dcterms:modified>
</cp:coreProperties>
</file>