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4" r:id="rId3"/>
    <p:sldId id="256" r:id="rId4"/>
    <p:sldId id="260" r:id="rId5"/>
    <p:sldId id="259" r:id="rId6"/>
    <p:sldId id="261" r:id="rId7"/>
    <p:sldId id="258" r:id="rId8"/>
    <p:sldId id="262" r:id="rId9"/>
    <p:sldId id="264" r:id="rId10"/>
    <p:sldId id="265" r:id="rId11"/>
    <p:sldId id="267" r:id="rId12"/>
    <p:sldId id="266" r:id="rId13"/>
    <p:sldId id="269" r:id="rId14"/>
    <p:sldId id="263" r:id="rId15"/>
    <p:sldId id="268"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 id="282" r:id="rId29"/>
    <p:sldId id="286" r:id="rId30"/>
    <p:sldId id="288" r:id="rId31"/>
    <p:sldId id="28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648"/>
    <a:srgbClr val="EA00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0FC13-D87A-465E-8C2D-BBD5C745638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0FC13-D87A-465E-8C2D-BBD5C745638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0FC13-D87A-465E-8C2D-BBD5C745638B}"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0FC13-D87A-465E-8C2D-BBD5C745638B}"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20FC13-D87A-465E-8C2D-BBD5C745638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20FC13-D87A-465E-8C2D-BBD5C745638B}"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120FC13-D87A-465E-8C2D-BBD5C745638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120FC13-D87A-465E-8C2D-BBD5C745638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120FC13-D87A-465E-8C2D-BBD5C745638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20FC13-D87A-465E-8C2D-BBD5C745638B}"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CC20820-71C8-4460-90EC-871F24CD6047}" type="datetimeFigureOut">
              <a:rPr lang="tr-TR" smtClean="0"/>
              <a:pPr/>
              <a:t>11.04.2018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20FC13-D87A-465E-8C2D-BBD5C745638B}"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CC20820-71C8-4460-90EC-871F24CD6047}" type="datetimeFigureOut">
              <a:rPr lang="tr-TR" smtClean="0"/>
              <a:pPr/>
              <a:t>11.04.2018</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20FC13-D87A-465E-8C2D-BBD5C745638B}"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000100" y="4143332"/>
            <a:ext cx="7215238" cy="2714668"/>
          </a:xfrm>
        </p:spPr>
        <p:txBody>
          <a:bodyPr>
            <a:normAutofit/>
          </a:bodyPr>
          <a:lstStyle/>
          <a:p>
            <a:r>
              <a:rPr lang="tr-TR" sz="1700" dirty="0" smtClean="0">
                <a:solidFill>
                  <a:schemeClr val="tx1"/>
                </a:solidFill>
                <a:latin typeface="Times New Roman" pitchFamily="18" charset="0"/>
                <a:cs typeface="Times New Roman" pitchFamily="18" charset="0"/>
              </a:rPr>
              <a:t>ÖĞRETİM GÖREVLİSİ:  AYKUT AYBAŞ</a:t>
            </a:r>
            <a:br>
              <a:rPr lang="tr-TR" sz="1700" dirty="0" smtClean="0">
                <a:solidFill>
                  <a:schemeClr val="tx1"/>
                </a:solidFill>
                <a:latin typeface="Times New Roman" pitchFamily="18" charset="0"/>
                <a:cs typeface="Times New Roman" pitchFamily="18" charset="0"/>
              </a:rPr>
            </a:br>
            <a:r>
              <a:rPr lang="tr-TR" sz="1700" dirty="0" smtClean="0">
                <a:solidFill>
                  <a:schemeClr val="tx1"/>
                </a:solidFill>
                <a:latin typeface="Times New Roman" pitchFamily="18" charset="0"/>
                <a:cs typeface="Times New Roman" pitchFamily="18" charset="0"/>
              </a:rPr>
              <a:t/>
            </a:r>
            <a:br>
              <a:rPr lang="tr-TR" sz="1700" dirty="0" smtClean="0">
                <a:solidFill>
                  <a:schemeClr val="tx1"/>
                </a:solidFill>
                <a:latin typeface="Times New Roman" pitchFamily="18" charset="0"/>
                <a:cs typeface="Times New Roman" pitchFamily="18" charset="0"/>
              </a:rPr>
            </a:br>
            <a:r>
              <a:rPr lang="tr-TR" sz="1700" dirty="0" smtClean="0">
                <a:solidFill>
                  <a:schemeClr val="tx1"/>
                </a:solidFill>
                <a:latin typeface="Times New Roman" pitchFamily="18" charset="0"/>
                <a:cs typeface="Times New Roman" pitchFamily="18" charset="0"/>
              </a:rPr>
              <a:t>GRUP ÖDEVİ ÖĞRENCİ İSİMLERİ:  ÖZLEM NUR UZUN -ATAKAN EROĞLU</a:t>
            </a:r>
            <a:br>
              <a:rPr lang="tr-TR" sz="1700" dirty="0" smtClean="0">
                <a:solidFill>
                  <a:schemeClr val="tx1"/>
                </a:solidFill>
                <a:latin typeface="Times New Roman" pitchFamily="18" charset="0"/>
                <a:cs typeface="Times New Roman" pitchFamily="18" charset="0"/>
              </a:rPr>
            </a:br>
            <a:r>
              <a:rPr lang="tr-TR" sz="1700" dirty="0" smtClean="0">
                <a:solidFill>
                  <a:schemeClr val="tx1"/>
                </a:solidFill>
                <a:latin typeface="Times New Roman" pitchFamily="18" charset="0"/>
                <a:cs typeface="Times New Roman" pitchFamily="18" charset="0"/>
              </a:rPr>
              <a:t/>
            </a:r>
            <a:br>
              <a:rPr lang="tr-TR" sz="1700" dirty="0" smtClean="0">
                <a:solidFill>
                  <a:schemeClr val="tx1"/>
                </a:solidFill>
                <a:latin typeface="Times New Roman" pitchFamily="18" charset="0"/>
                <a:cs typeface="Times New Roman" pitchFamily="18" charset="0"/>
              </a:rPr>
            </a:br>
            <a:r>
              <a:rPr lang="tr-TR" sz="1700" dirty="0" smtClean="0">
                <a:solidFill>
                  <a:schemeClr val="tx1"/>
                </a:solidFill>
                <a:latin typeface="Times New Roman" pitchFamily="18" charset="0"/>
                <a:cs typeface="Times New Roman" pitchFamily="18" charset="0"/>
              </a:rPr>
              <a:t>GRUP ÖDEVİ ÖĞRENCİ NUMARASI: 117670204 - 1176702017</a:t>
            </a:r>
            <a:br>
              <a:rPr lang="tr-TR" sz="1700" dirty="0" smtClean="0">
                <a:solidFill>
                  <a:schemeClr val="tx1"/>
                </a:solidFill>
                <a:latin typeface="Times New Roman" pitchFamily="18" charset="0"/>
                <a:cs typeface="Times New Roman" pitchFamily="18" charset="0"/>
              </a:rPr>
            </a:br>
            <a:r>
              <a:rPr lang="tr-TR" sz="1700" dirty="0" smtClean="0">
                <a:solidFill>
                  <a:schemeClr val="tx1"/>
                </a:solidFill>
                <a:latin typeface="Times New Roman" pitchFamily="18" charset="0"/>
                <a:cs typeface="Times New Roman" pitchFamily="18" charset="0"/>
              </a:rPr>
              <a:t/>
            </a:r>
            <a:br>
              <a:rPr lang="tr-TR" sz="1700" dirty="0" smtClean="0">
                <a:solidFill>
                  <a:schemeClr val="tx1"/>
                </a:solidFill>
                <a:latin typeface="Times New Roman" pitchFamily="18" charset="0"/>
                <a:cs typeface="Times New Roman" pitchFamily="18" charset="0"/>
              </a:rPr>
            </a:br>
            <a:r>
              <a:rPr lang="tr-TR" sz="1700" dirty="0" smtClean="0">
                <a:solidFill>
                  <a:schemeClr val="tx1"/>
                </a:solidFill>
                <a:latin typeface="Times New Roman" pitchFamily="18" charset="0"/>
                <a:cs typeface="Times New Roman" pitchFamily="18" charset="0"/>
              </a:rPr>
              <a:t>DERSİN ADI: PİŞİRME YÖNTEMLERİ 2</a:t>
            </a:r>
            <a:endParaRPr lang="tr-TR" sz="1700" dirty="0">
              <a:solidFill>
                <a:schemeClr val="tx1"/>
              </a:solidFill>
              <a:latin typeface="Times New Roman" pitchFamily="18" charset="0"/>
              <a:cs typeface="Times New Roman" pitchFamily="18" charset="0"/>
            </a:endParaRPr>
          </a:p>
        </p:txBody>
      </p:sp>
      <p:pic>
        <p:nvPicPr>
          <p:cNvPr id="4" name="3 İçerik Yer Tutucusu"/>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285852" y="1000108"/>
            <a:ext cx="3214710" cy="3214710"/>
          </a:xfrm>
          <a:prstGeom prst="rect">
            <a:avLst/>
          </a:prstGeom>
        </p:spPr>
      </p:pic>
      <p:pic>
        <p:nvPicPr>
          <p:cNvPr id="5" name="4 Resim"/>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429124" y="1000108"/>
            <a:ext cx="3214710" cy="32861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kesimhanelerde-hijyen-icin-yeni-kurallar-1.jpg"/>
          <p:cNvPicPr>
            <a:picLocks noGrp="1" noChangeAspect="1"/>
          </p:cNvPicPr>
          <p:nvPr>
            <p:ph idx="1"/>
          </p:nvPr>
        </p:nvPicPr>
        <p:blipFill>
          <a:blip r:embed="rId2" cstate="print"/>
          <a:stretch>
            <a:fillRect/>
          </a:stretch>
        </p:blipFill>
        <p:spPr>
          <a:xfrm>
            <a:off x="3714744" y="2071678"/>
            <a:ext cx="5429256" cy="4000528"/>
          </a:xfrm>
        </p:spPr>
      </p:pic>
      <p:sp>
        <p:nvSpPr>
          <p:cNvPr id="2" name="1 Metin Yer Tutucusu"/>
          <p:cNvSpPr>
            <a:spLocks noGrp="1"/>
          </p:cNvSpPr>
          <p:nvPr>
            <p:ph type="body" sz="half" idx="2"/>
          </p:nvPr>
        </p:nvSpPr>
        <p:spPr>
          <a:xfrm>
            <a:off x="357158" y="1428736"/>
            <a:ext cx="3357586" cy="5429264"/>
          </a:xfrm>
        </p:spPr>
        <p:txBody>
          <a:bodyPr>
            <a:normAutofit/>
          </a:bodyPr>
          <a:lstStyle/>
          <a:p>
            <a:pPr algn="ctr">
              <a:buClr>
                <a:srgbClr val="FF0000"/>
              </a:buClr>
              <a:buFont typeface="Candara" pitchFamily="34" charset="0"/>
              <a:buChar char="*"/>
            </a:pPr>
            <a:r>
              <a:rPr lang="tr-TR" dirty="0" smtClean="0">
                <a:solidFill>
                  <a:schemeClr val="tx1"/>
                </a:solidFill>
                <a:latin typeface="Times New Roman" pitchFamily="18" charset="0"/>
                <a:cs typeface="Times New Roman" pitchFamily="18" charset="0"/>
              </a:rPr>
              <a:t>Kurum yöneticilerinin bu konuda  almaları gereken önlemler vardır. </a:t>
            </a:r>
          </a:p>
          <a:p>
            <a:pPr algn="ctr">
              <a:buClr>
                <a:srgbClr val="FF0000"/>
              </a:buClr>
              <a:buFont typeface="Candara" pitchFamily="34" charset="0"/>
              <a:buChar char="*"/>
            </a:pPr>
            <a:r>
              <a:rPr lang="tr-TR" dirty="0" smtClean="0">
                <a:solidFill>
                  <a:schemeClr val="tx1"/>
                </a:solidFill>
                <a:latin typeface="Times New Roman" pitchFamily="18" charset="0"/>
                <a:cs typeface="Times New Roman" pitchFamily="18" charset="0"/>
              </a:rPr>
              <a:t>Mutfak personelleri yılda iki kez sağlık kontrolünden geçmelidir.</a:t>
            </a:r>
          </a:p>
          <a:p>
            <a:pPr algn="ctr">
              <a:buClr>
                <a:srgbClr val="FF0000"/>
              </a:buClr>
              <a:buFont typeface="Candara" pitchFamily="34" charset="0"/>
              <a:buChar char="*"/>
            </a:pPr>
            <a:r>
              <a:rPr lang="tr-TR" dirty="0" smtClean="0">
                <a:solidFill>
                  <a:schemeClr val="tx1"/>
                </a:solidFill>
                <a:latin typeface="Times New Roman" pitchFamily="18" charset="0"/>
                <a:cs typeface="Times New Roman" pitchFamily="18" charset="0"/>
              </a:rPr>
              <a:t>Bulaşıcı hastalığı olan kişiler, bu departmanlarda çalıştırılmamalıdır. </a:t>
            </a:r>
          </a:p>
          <a:p>
            <a:pPr algn="ctr">
              <a:buClr>
                <a:srgbClr val="FF0000"/>
              </a:buClr>
              <a:buFont typeface="Candara" pitchFamily="34" charset="0"/>
              <a:buChar char="*"/>
            </a:pPr>
            <a:r>
              <a:rPr lang="tr-TR" dirty="0" smtClean="0">
                <a:solidFill>
                  <a:schemeClr val="tx1"/>
                </a:solidFill>
                <a:latin typeface="Times New Roman" pitchFamily="18" charset="0"/>
                <a:cs typeface="Times New Roman" pitchFamily="18" charset="0"/>
              </a:rPr>
              <a:t>Personellerin iş üniformaları olması gerekir. </a:t>
            </a:r>
          </a:p>
          <a:p>
            <a:pPr algn="ctr">
              <a:buClr>
                <a:srgbClr val="FF0000"/>
              </a:buClr>
              <a:buFont typeface="Candara" pitchFamily="34" charset="0"/>
              <a:buChar char="*"/>
            </a:pPr>
            <a:r>
              <a:rPr lang="tr-TR" dirty="0" smtClean="0">
                <a:solidFill>
                  <a:schemeClr val="tx1"/>
                </a:solidFill>
                <a:latin typeface="Times New Roman" pitchFamily="18" charset="0"/>
                <a:cs typeface="Times New Roman" pitchFamily="18" charset="0"/>
              </a:rPr>
              <a:t>Yemek hazırlama, pişirme ve servis sırasında çeşitli bezler kullanılmaktadır. Bu bezler sıkça değiştirilip yıkanmalıdır.</a:t>
            </a:r>
          </a:p>
          <a:p>
            <a:pPr algn="ctr">
              <a:buClr>
                <a:srgbClr val="FF0000"/>
              </a:buClr>
              <a:buFont typeface="Candara" pitchFamily="34" charset="0"/>
              <a:buChar char="*"/>
            </a:pPr>
            <a:r>
              <a:rPr lang="tr-TR" dirty="0" smtClean="0">
                <a:solidFill>
                  <a:schemeClr val="tx1"/>
                </a:solidFill>
                <a:latin typeface="Times New Roman" pitchFamily="18" charset="0"/>
                <a:cs typeface="Times New Roman" pitchFamily="18" charset="0"/>
              </a:rPr>
              <a:t>Personele bu konuda eğitim verilmelidir. Personelin kendisinin dikkat etmesi gereken hususlar üzerinde durulmalıdır.</a:t>
            </a:r>
          </a:p>
          <a:p>
            <a:pPr algn="ctr">
              <a:buClr>
                <a:srgbClr val="FF0000"/>
              </a:buClr>
              <a:buFont typeface="Candara" pitchFamily="34" charset="0"/>
              <a:buChar char="*"/>
            </a:pPr>
            <a:endParaRPr lang="tr-TR" dirty="0">
              <a:solidFill>
                <a:schemeClr val="tx1"/>
              </a:solidFill>
              <a:latin typeface="Times New Roman" pitchFamily="18" charset="0"/>
              <a:cs typeface="Times New Roman" pitchFamily="18" charset="0"/>
            </a:endParaRPr>
          </a:p>
        </p:txBody>
      </p:sp>
      <p:sp>
        <p:nvSpPr>
          <p:cNvPr id="3" name="2 Başlık"/>
          <p:cNvSpPr>
            <a:spLocks noGrp="1"/>
          </p:cNvSpPr>
          <p:nvPr>
            <p:ph type="title"/>
          </p:nvPr>
        </p:nvSpPr>
        <p:spPr>
          <a:xfrm>
            <a:off x="1500166" y="285728"/>
            <a:ext cx="6215106" cy="1252728"/>
          </a:xfrm>
        </p:spPr>
        <p:txBody>
          <a:bodyPr/>
          <a:lstStyle/>
          <a:p>
            <a:pPr algn="ctr"/>
            <a:r>
              <a:rPr lang="tr-TR" sz="2800" dirty="0" smtClean="0">
                <a:solidFill>
                  <a:srgbClr val="C00000"/>
                </a:solidFill>
                <a:latin typeface="Times New Roman" pitchFamily="18" charset="0"/>
                <a:cs typeface="Times New Roman" pitchFamily="18" charset="0"/>
              </a:rPr>
              <a:t>KİŞİSEL HİJYENİ SAĞLAMA YOLLARI</a:t>
            </a:r>
            <a:endParaRPr lang="tr-TR" sz="2800" dirty="0">
              <a:solidFill>
                <a:srgbClr val="C0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357298"/>
            <a:ext cx="7772400" cy="1000132"/>
          </a:xfrm>
        </p:spPr>
        <p:txBody>
          <a:bodyPr>
            <a:normAutofit/>
          </a:bodyPr>
          <a:lstStyle/>
          <a:p>
            <a:r>
              <a:rPr lang="tr-TR" sz="3200" dirty="0" smtClean="0">
                <a:solidFill>
                  <a:srgbClr val="C00000"/>
                </a:solidFill>
                <a:latin typeface="Times New Roman" pitchFamily="18" charset="0"/>
                <a:cs typeface="Times New Roman" pitchFamily="18" charset="0"/>
              </a:rPr>
              <a:t>KİŞİSEL HİJYENİN ÖNEMİ</a:t>
            </a:r>
            <a:endParaRPr lang="tr-TR" sz="3200" dirty="0">
              <a:solidFill>
                <a:srgbClr val="C00000"/>
              </a:solidFill>
              <a:latin typeface="Times New Roman" pitchFamily="18" charset="0"/>
              <a:cs typeface="Times New Roman" pitchFamily="18" charset="0"/>
            </a:endParaRPr>
          </a:p>
        </p:txBody>
      </p:sp>
      <p:sp>
        <p:nvSpPr>
          <p:cNvPr id="3" name="2 Metin Yer Tutucusu"/>
          <p:cNvSpPr>
            <a:spLocks noGrp="1"/>
          </p:cNvSpPr>
          <p:nvPr>
            <p:ph type="body" idx="1"/>
          </p:nvPr>
        </p:nvSpPr>
        <p:spPr>
          <a:xfrm>
            <a:off x="1428728" y="2928934"/>
            <a:ext cx="6417734" cy="2143140"/>
          </a:xfrm>
        </p:spPr>
        <p:txBody>
          <a:bodyPr>
            <a:noAutofit/>
          </a:bodyPr>
          <a:lstStyle/>
          <a:p>
            <a:r>
              <a:rPr lang="tr-TR" sz="2800" dirty="0" smtClean="0">
                <a:solidFill>
                  <a:schemeClr val="tx1"/>
                </a:solidFill>
                <a:latin typeface="Times New Roman" pitchFamily="18" charset="0"/>
                <a:cs typeface="Times New Roman" pitchFamily="18" charset="0"/>
              </a:rPr>
              <a:t>Personelden yiyeceklere birçok mikroorganizma bulaşmaktadır. Bu sebeple çalışanlar kişisel hijyen kurallarına dikkat etmelidir.</a:t>
            </a:r>
            <a:endParaRPr lang="tr-TR" sz="2800" dirty="0">
              <a:solidFill>
                <a:schemeClr val="tx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08160648_IMG_6267.jpg"/>
          <p:cNvPicPr>
            <a:picLocks noGrp="1" noChangeAspect="1"/>
          </p:cNvPicPr>
          <p:nvPr>
            <p:ph idx="1"/>
          </p:nvPr>
        </p:nvPicPr>
        <p:blipFill>
          <a:blip r:embed="rId2" cstate="print"/>
          <a:stretch>
            <a:fillRect/>
          </a:stretch>
        </p:blipFill>
        <p:spPr>
          <a:xfrm>
            <a:off x="285720" y="285728"/>
            <a:ext cx="8572560" cy="621510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2400" dirty="0" smtClean="0">
                <a:solidFill>
                  <a:srgbClr val="C00000"/>
                </a:solidFill>
                <a:latin typeface="Times New Roman" pitchFamily="18" charset="0"/>
                <a:cs typeface="Times New Roman" pitchFamily="18" charset="0"/>
              </a:rPr>
              <a:t>Personelden Kaynaklanan Bulaşma Yolları</a:t>
            </a:r>
            <a:endParaRPr lang="tr-TR" sz="2400" dirty="0">
              <a:solidFill>
                <a:srgbClr val="C00000"/>
              </a:solidFill>
              <a:latin typeface="Times New Roman" pitchFamily="18" charset="0"/>
              <a:cs typeface="Times New Roman" pitchFamily="18" charset="0"/>
            </a:endParaRPr>
          </a:p>
        </p:txBody>
      </p:sp>
      <p:sp>
        <p:nvSpPr>
          <p:cNvPr id="6" name="5 İçerik Yer Tutucusu"/>
          <p:cNvSpPr>
            <a:spLocks noGrp="1"/>
          </p:cNvSpPr>
          <p:nvPr>
            <p:ph idx="1"/>
          </p:nvPr>
        </p:nvSpPr>
        <p:spPr/>
        <p:txBody>
          <a:bodyPr/>
          <a:lstStyle/>
          <a:p>
            <a:pPr algn="ctr"/>
            <a:r>
              <a:rPr lang="tr-TR" dirty="0" smtClean="0">
                <a:solidFill>
                  <a:schemeClr val="tx1"/>
                </a:solidFill>
                <a:latin typeface="Times New Roman" pitchFamily="18" charset="0"/>
                <a:cs typeface="Times New Roman" pitchFamily="18" charset="0"/>
              </a:rPr>
              <a:t>Eller</a:t>
            </a:r>
          </a:p>
          <a:p>
            <a:pPr algn="ctr"/>
            <a:r>
              <a:rPr lang="tr-TR" dirty="0" smtClean="0">
                <a:solidFill>
                  <a:schemeClr val="tx1"/>
                </a:solidFill>
                <a:latin typeface="Times New Roman" pitchFamily="18" charset="0"/>
                <a:cs typeface="Times New Roman" pitchFamily="18" charset="0"/>
              </a:rPr>
              <a:t>Ağız</a:t>
            </a:r>
          </a:p>
          <a:p>
            <a:pPr algn="ctr"/>
            <a:r>
              <a:rPr lang="tr-TR" dirty="0" smtClean="0">
                <a:solidFill>
                  <a:schemeClr val="tx1"/>
                </a:solidFill>
                <a:latin typeface="Times New Roman" pitchFamily="18" charset="0"/>
                <a:cs typeface="Times New Roman" pitchFamily="18" charset="0"/>
              </a:rPr>
              <a:t>Burun</a:t>
            </a:r>
          </a:p>
          <a:p>
            <a:pPr algn="ctr"/>
            <a:r>
              <a:rPr lang="tr-TR" dirty="0" smtClean="0">
                <a:solidFill>
                  <a:schemeClr val="tx1"/>
                </a:solidFill>
                <a:latin typeface="Times New Roman" pitchFamily="18" charset="0"/>
                <a:cs typeface="Times New Roman" pitchFamily="18" charset="0"/>
              </a:rPr>
              <a:t>Saçlar</a:t>
            </a:r>
          </a:p>
          <a:p>
            <a:pPr algn="ctr"/>
            <a:r>
              <a:rPr lang="tr-TR" dirty="0" smtClean="0">
                <a:solidFill>
                  <a:schemeClr val="tx1"/>
                </a:solidFill>
                <a:latin typeface="Times New Roman" pitchFamily="18" charset="0"/>
                <a:cs typeface="Times New Roman" pitchFamily="18" charset="0"/>
              </a:rPr>
              <a:t>Dışkı</a:t>
            </a:r>
          </a:p>
          <a:p>
            <a:pPr algn="ctr"/>
            <a:r>
              <a:rPr lang="tr-TR" dirty="0" smtClean="0">
                <a:solidFill>
                  <a:schemeClr val="tx1"/>
                </a:solidFill>
                <a:latin typeface="Times New Roman" pitchFamily="18" charset="0"/>
                <a:cs typeface="Times New Roman" pitchFamily="18" charset="0"/>
              </a:rPr>
              <a:t>Diğer vücut yüzeyleri ve</a:t>
            </a:r>
          </a:p>
          <a:p>
            <a:pPr algn="ctr"/>
            <a:r>
              <a:rPr lang="tr-TR" dirty="0" smtClean="0">
                <a:solidFill>
                  <a:schemeClr val="tx1"/>
                </a:solidFill>
                <a:latin typeface="Times New Roman" pitchFamily="18" charset="0"/>
                <a:cs typeface="Times New Roman" pitchFamily="18" charset="0"/>
              </a:rPr>
              <a:t>Giysiler </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solidFill>
                  <a:srgbClr val="C00000"/>
                </a:solidFill>
                <a:latin typeface="Times New Roman" pitchFamily="18" charset="0"/>
                <a:cs typeface="Times New Roman" pitchFamily="18" charset="0"/>
              </a:rPr>
              <a:t>ARAÇ- GEREÇ TEMİZLİĞİ VE SAĞLIK</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sz="quarter" idx="13"/>
          </p:nvPr>
        </p:nvSpPr>
        <p:spPr>
          <a:xfrm>
            <a:off x="214282" y="1571612"/>
            <a:ext cx="3822192" cy="4714908"/>
          </a:xfrm>
        </p:spPr>
        <p:txBody>
          <a:bodyPr>
            <a:normAutofit/>
          </a:bodyPr>
          <a:lstStyle/>
          <a:p>
            <a:pPr algn="ctr"/>
            <a:r>
              <a:rPr lang="tr-TR" dirty="0" smtClean="0">
                <a:solidFill>
                  <a:schemeClr val="tx1"/>
                </a:solidFill>
                <a:latin typeface="Times New Roman" pitchFamily="18" charset="0"/>
                <a:cs typeface="Times New Roman" pitchFamily="18" charset="0"/>
              </a:rPr>
              <a:t>Hazırlık ve üretim aşamasında ayrıca sunum aşamasında kullanılan alet, teçhizat, çalışma alanları ve özellikle mutfak her zaman temiz tutulmalıdır.</a:t>
            </a:r>
          </a:p>
          <a:p>
            <a:pPr algn="ctr"/>
            <a:r>
              <a:rPr lang="tr-TR" dirty="0" smtClean="0">
                <a:solidFill>
                  <a:schemeClr val="tx1"/>
                </a:solidFill>
                <a:latin typeface="Times New Roman" pitchFamily="18" charset="0"/>
                <a:cs typeface="Times New Roman" pitchFamily="18" charset="0"/>
              </a:rPr>
              <a:t>Makine ve diğer aletler, belirli aralıklarla ve uygun dezenfektanlarla temizlenmelidir.</a:t>
            </a:r>
            <a:endParaRPr lang="tr-TR" dirty="0">
              <a:solidFill>
                <a:schemeClr val="tx1"/>
              </a:solidFill>
              <a:latin typeface="Times New Roman" pitchFamily="18" charset="0"/>
              <a:cs typeface="Times New Roman" pitchFamily="18" charset="0"/>
            </a:endParaRPr>
          </a:p>
        </p:txBody>
      </p:sp>
      <p:pic>
        <p:nvPicPr>
          <p:cNvPr id="5" name="4 İçerik Yer Tutucusu" descr="2-ADET-Sihirli-Araba-Lastik-Kap-Mutfak-Temizlik-Ekipmanlar-Paslanmaz-elik-Pas-S-k-c-Temizlik.jpg"/>
          <p:cNvPicPr>
            <a:picLocks noGrp="1" noChangeAspect="1"/>
          </p:cNvPicPr>
          <p:nvPr>
            <p:ph sz="quarter" idx="14"/>
          </p:nvPr>
        </p:nvPicPr>
        <p:blipFill>
          <a:blip r:embed="rId2" cstate="print"/>
          <a:stretch>
            <a:fillRect/>
          </a:stretch>
        </p:blipFill>
        <p:spPr>
          <a:xfrm>
            <a:off x="4286248" y="1428736"/>
            <a:ext cx="4643470" cy="500066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slak-hacim-384-2842-b.jpg"/>
          <p:cNvPicPr>
            <a:picLocks noGrp="1" noChangeAspect="1"/>
          </p:cNvPicPr>
          <p:nvPr>
            <p:ph sz="quarter" idx="14"/>
          </p:nvPr>
        </p:nvPicPr>
        <p:blipFill>
          <a:blip r:embed="rId2" cstate="print"/>
          <a:stretch>
            <a:fillRect/>
          </a:stretch>
        </p:blipFill>
        <p:spPr>
          <a:xfrm>
            <a:off x="214282" y="1214422"/>
            <a:ext cx="4929221" cy="4429155"/>
          </a:xfrm>
        </p:spPr>
      </p:pic>
      <p:sp>
        <p:nvSpPr>
          <p:cNvPr id="3" name="2 İçerik Yer Tutucusu"/>
          <p:cNvSpPr>
            <a:spLocks noGrp="1"/>
          </p:cNvSpPr>
          <p:nvPr>
            <p:ph sz="quarter" idx="13"/>
          </p:nvPr>
        </p:nvSpPr>
        <p:spPr>
          <a:xfrm>
            <a:off x="4786314" y="1714488"/>
            <a:ext cx="4141689" cy="4643470"/>
          </a:xfrm>
        </p:spPr>
        <p:txBody>
          <a:bodyPr>
            <a:normAutofit/>
          </a:bodyPr>
          <a:lstStyle/>
          <a:p>
            <a:pPr algn="ctr"/>
            <a:r>
              <a:rPr lang="tr-TR" sz="2000" dirty="0" smtClean="0">
                <a:latin typeface="Times New Roman" pitchFamily="18" charset="0"/>
                <a:cs typeface="Times New Roman" pitchFamily="18" charset="0"/>
              </a:rPr>
              <a:t>Mutfak ekipmanları ve aletleri, kaplar, bıçaklar v.b paslanmaz metalden olmalıdır. </a:t>
            </a:r>
          </a:p>
          <a:p>
            <a:pPr algn="ctr"/>
            <a:r>
              <a:rPr lang="tr-TR" sz="2000" dirty="0" smtClean="0">
                <a:latin typeface="Times New Roman" pitchFamily="18" charset="0"/>
                <a:cs typeface="Times New Roman" pitchFamily="18" charset="0"/>
              </a:rPr>
              <a:t>Dayanıklı ve kolay temizlenebilir olmalıdır.</a:t>
            </a:r>
          </a:p>
          <a:p>
            <a:pPr algn="ctr"/>
            <a:r>
              <a:rPr lang="tr-TR" sz="2000" dirty="0" smtClean="0">
                <a:latin typeface="Times New Roman" pitchFamily="18" charset="0"/>
                <a:cs typeface="Times New Roman" pitchFamily="18" charset="0"/>
              </a:rPr>
              <a:t>Tezgahlar paslanmaz çelik olmalıdır. </a:t>
            </a:r>
          </a:p>
          <a:p>
            <a:pPr algn="ctr"/>
            <a:r>
              <a:rPr lang="tr-TR" sz="2000" dirty="0" smtClean="0">
                <a:latin typeface="Times New Roman" pitchFamily="18" charset="0"/>
                <a:cs typeface="Times New Roman" pitchFamily="18" charset="0"/>
              </a:rPr>
              <a:t>Çöpler mutlaka çöp kutusuna atılmalı ve kapağı kapatılmalıdır.</a:t>
            </a:r>
            <a:endParaRPr lang="tr-TR"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736"/>
            <a:ext cx="8229600" cy="1252728"/>
          </a:xfrm>
        </p:spPr>
        <p:txBody>
          <a:bodyPr>
            <a:normAutofit/>
          </a:bodyPr>
          <a:lstStyle/>
          <a:p>
            <a:r>
              <a:rPr lang="tr-TR" sz="3200" dirty="0" smtClean="0">
                <a:solidFill>
                  <a:srgbClr val="C00000"/>
                </a:solidFill>
                <a:latin typeface="Times New Roman" pitchFamily="18" charset="0"/>
                <a:cs typeface="Times New Roman" pitchFamily="18" charset="0"/>
              </a:rPr>
              <a:t>GIDA TEMİZLİĞİ VE SAĞLIK</a:t>
            </a:r>
            <a:endParaRPr lang="tr-TR" sz="3200" dirty="0">
              <a:solidFill>
                <a:srgbClr val="C00000"/>
              </a:solidFill>
              <a:latin typeface="Times New Roman" pitchFamily="18" charset="0"/>
              <a:cs typeface="Times New Roman" pitchFamily="18" charset="0"/>
            </a:endParaRPr>
          </a:p>
        </p:txBody>
      </p:sp>
      <p:sp>
        <p:nvSpPr>
          <p:cNvPr id="3" name="2 İçerik Yer Tutucusu"/>
          <p:cNvSpPr>
            <a:spLocks noGrp="1"/>
          </p:cNvSpPr>
          <p:nvPr>
            <p:ph sz="quarter" idx="13"/>
          </p:nvPr>
        </p:nvSpPr>
        <p:spPr>
          <a:xfrm>
            <a:off x="571472" y="3357562"/>
            <a:ext cx="8072494" cy="2286016"/>
          </a:xfrm>
        </p:spPr>
        <p:txBody>
          <a:bodyPr>
            <a:normAutofit/>
          </a:bodyPr>
          <a:lstStyle/>
          <a:p>
            <a:pPr algn="ctr"/>
            <a:r>
              <a:rPr lang="tr-TR" sz="2000" dirty="0" smtClean="0">
                <a:solidFill>
                  <a:schemeClr val="tx1"/>
                </a:solidFill>
                <a:latin typeface="Times New Roman" pitchFamily="18" charset="0"/>
                <a:cs typeface="Times New Roman" pitchFamily="18" charset="0"/>
              </a:rPr>
              <a:t>Mutfak, yiyecek  üretiminin gerçekleştirildiği alan olduğu için gıda ürünlerinin saklanması, korunması ve uygun hijyenik ortamlarda üretimin sunulabilmesi için, yapı içerisinde çok önemli prosedürü sahip olasısı zorunluluktur. Ürünlerin aşaması kadar geçen zaman için, uygun koşullarda saklanması çok önemlidir. </a:t>
            </a:r>
            <a:endParaRPr lang="tr-TR" sz="2000" dirty="0">
              <a:solidFill>
                <a:schemeClr val="tx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4868333" y="1500174"/>
            <a:ext cx="3818467" cy="4357717"/>
          </a:xfrm>
        </p:spPr>
        <p:txBody>
          <a:bodyPr>
            <a:normAutofit/>
          </a:bodyPr>
          <a:lstStyle/>
          <a:p>
            <a:pPr algn="ctr"/>
            <a:r>
              <a:rPr lang="tr-TR" dirty="0" smtClean="0">
                <a:solidFill>
                  <a:schemeClr val="tx1"/>
                </a:solidFill>
                <a:latin typeface="Times New Roman" pitchFamily="18" charset="0"/>
                <a:cs typeface="Times New Roman" pitchFamily="18" charset="0"/>
              </a:rPr>
              <a:t>Süt ve kaymak çok çabuk bozulabilir ürünler oldukları için, orijinal kaplarında ve hijyenik ortamda muhafaza edilmelidir. Süt ve süt ürünleri 4 derecede soğutulur ve bekletilir.</a:t>
            </a:r>
          </a:p>
          <a:p>
            <a:pPr algn="ctr"/>
            <a:endParaRPr lang="tr-TR" dirty="0" smtClean="0">
              <a:solidFill>
                <a:schemeClr val="tx1"/>
              </a:solidFill>
              <a:latin typeface="Times New Roman" pitchFamily="18" charset="0"/>
              <a:cs typeface="Times New Roman" pitchFamily="18" charset="0"/>
            </a:endParaRPr>
          </a:p>
          <a:p>
            <a:pPr algn="ctr"/>
            <a:endParaRPr lang="tr-TR" dirty="0" smtClean="0">
              <a:solidFill>
                <a:schemeClr val="tx1"/>
              </a:solidFill>
              <a:latin typeface="Times New Roman" pitchFamily="18" charset="0"/>
              <a:cs typeface="Times New Roman" pitchFamily="18" charset="0"/>
            </a:endParaRPr>
          </a:p>
          <a:p>
            <a:pPr algn="ctr"/>
            <a:r>
              <a:rPr lang="tr-TR" dirty="0" smtClean="0">
                <a:solidFill>
                  <a:schemeClr val="tx1"/>
                </a:solidFill>
                <a:latin typeface="Times New Roman" pitchFamily="18" charset="0"/>
                <a:cs typeface="Times New Roman" pitchFamily="18" charset="0"/>
              </a:rPr>
              <a:t>Yumurtalar buzdolabında saklanmalıdır. Buzdolabının ısısı 2-7 derece arasında olmalıdır. </a:t>
            </a:r>
            <a:endParaRPr lang="tr-TR" dirty="0">
              <a:solidFill>
                <a:schemeClr val="tx1"/>
              </a:solidFill>
              <a:latin typeface="Times New Roman" pitchFamily="18" charset="0"/>
              <a:cs typeface="Times New Roman" pitchFamily="18" charset="0"/>
            </a:endParaRPr>
          </a:p>
        </p:txBody>
      </p:sp>
      <p:pic>
        <p:nvPicPr>
          <p:cNvPr id="1027" name="Picture 3" descr="C:\Users\ADMİN\Desktop\HearTogether-Marka-15-Izgaralar-Yumurta-Saklama-Kab-Kutusu-Kasa-Y-lm-olabilir-Yumurta-Koruma-Kutusu-Plastik.jpg_640x640.jpg"/>
          <p:cNvPicPr>
            <a:picLocks noChangeAspect="1" noChangeArrowheads="1"/>
          </p:cNvPicPr>
          <p:nvPr/>
        </p:nvPicPr>
        <p:blipFill>
          <a:blip r:embed="rId2" cstate="print"/>
          <a:srcRect/>
          <a:stretch>
            <a:fillRect/>
          </a:stretch>
        </p:blipFill>
        <p:spPr bwMode="auto">
          <a:xfrm>
            <a:off x="0" y="3357562"/>
            <a:ext cx="4572000" cy="3500439"/>
          </a:xfrm>
          <a:prstGeom prst="rect">
            <a:avLst/>
          </a:prstGeom>
          <a:ln>
            <a:noFill/>
          </a:ln>
          <a:effectLst>
            <a:softEdge rad="112500"/>
          </a:effectLst>
        </p:spPr>
      </p:pic>
      <p:pic>
        <p:nvPicPr>
          <p:cNvPr id="1028" name="Picture 4" descr="C:\Users\ADMİN\Desktop\x5_534822267u90.jpg"/>
          <p:cNvPicPr>
            <a:picLocks noChangeAspect="1" noChangeArrowheads="1"/>
          </p:cNvPicPr>
          <p:nvPr/>
        </p:nvPicPr>
        <p:blipFill>
          <a:blip r:embed="rId3" cstate="print"/>
          <a:srcRect/>
          <a:stretch>
            <a:fillRect/>
          </a:stretch>
        </p:blipFill>
        <p:spPr bwMode="auto">
          <a:xfrm>
            <a:off x="0" y="214290"/>
            <a:ext cx="4929190" cy="3286148"/>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sz="half" idx="2"/>
          </p:nvPr>
        </p:nvSpPr>
        <p:spPr>
          <a:xfrm>
            <a:off x="285720" y="1285860"/>
            <a:ext cx="3086096" cy="4000528"/>
          </a:xfrm>
        </p:spPr>
        <p:txBody>
          <a:bodyPr>
            <a:normAutofit/>
          </a:bodyPr>
          <a:lstStyle/>
          <a:p>
            <a:pPr algn="ctr"/>
            <a:r>
              <a:rPr lang="tr-TR" sz="2000" dirty="0" smtClean="0">
                <a:solidFill>
                  <a:schemeClr val="tx1"/>
                </a:solidFill>
                <a:latin typeface="Times New Roman" pitchFamily="18" charset="0"/>
                <a:cs typeface="Times New Roman" pitchFamily="18" charset="0"/>
              </a:rPr>
              <a:t>Konserve yiyecekler soğuk, kuru ve iyi havalandırılan yerlerde muhafaza edilmelidir. </a:t>
            </a:r>
          </a:p>
          <a:p>
            <a:pPr algn="ctr"/>
            <a:endParaRPr lang="tr-TR" sz="2000" dirty="0" smtClean="0">
              <a:solidFill>
                <a:schemeClr val="tx1"/>
              </a:solidFill>
              <a:latin typeface="Times New Roman" pitchFamily="18" charset="0"/>
              <a:cs typeface="Times New Roman" pitchFamily="18" charset="0"/>
            </a:endParaRPr>
          </a:p>
          <a:p>
            <a:pPr algn="ctr"/>
            <a:endParaRPr lang="tr-TR" sz="2000" dirty="0" smtClean="0">
              <a:solidFill>
                <a:schemeClr val="tx1"/>
              </a:solidFill>
              <a:latin typeface="Times New Roman" pitchFamily="18" charset="0"/>
              <a:cs typeface="Times New Roman" pitchFamily="18" charset="0"/>
            </a:endParaRPr>
          </a:p>
          <a:p>
            <a:pPr algn="ctr"/>
            <a:r>
              <a:rPr lang="tr-TR" sz="2000" dirty="0" smtClean="0">
                <a:solidFill>
                  <a:schemeClr val="tx1"/>
                </a:solidFill>
                <a:latin typeface="Times New Roman" pitchFamily="18" charset="0"/>
                <a:cs typeface="Times New Roman" pitchFamily="18" charset="0"/>
              </a:rPr>
              <a:t>Sebzeler ve meyveler, 10 derecede saklanmalı ve kullanımdan önce bol su ile mutlaka yıkanmalıdır.</a:t>
            </a:r>
          </a:p>
          <a:p>
            <a:pPr algn="ctr"/>
            <a:endParaRPr lang="tr-TR" sz="2000" dirty="0">
              <a:solidFill>
                <a:schemeClr val="tx1"/>
              </a:solidFill>
              <a:latin typeface="Times New Roman" pitchFamily="18" charset="0"/>
              <a:cs typeface="Times New Roman" pitchFamily="18" charset="0"/>
            </a:endParaRPr>
          </a:p>
        </p:txBody>
      </p:sp>
      <p:pic>
        <p:nvPicPr>
          <p:cNvPr id="8" name="7 İçerik Yer Tutucusu" descr="sagliginiz_icin_iyi_olan_fermente_gidalar_listesi_h697_d0aef.jpg"/>
          <p:cNvPicPr>
            <a:picLocks noGrp="1" noChangeAspect="1"/>
          </p:cNvPicPr>
          <p:nvPr>
            <p:ph idx="1"/>
          </p:nvPr>
        </p:nvPicPr>
        <p:blipFill>
          <a:blip r:embed="rId2" cstate="print"/>
          <a:stretch>
            <a:fillRect/>
          </a:stretch>
        </p:blipFill>
        <p:spPr>
          <a:xfrm>
            <a:off x="3714744" y="285728"/>
            <a:ext cx="5214974" cy="2928958"/>
          </a:xfrm>
        </p:spPr>
      </p:pic>
      <p:pic>
        <p:nvPicPr>
          <p:cNvPr id="2050" name="Picture 2" descr="C:\Users\ADMİN\Desktop\plauna-darzoves-71615006.jpg"/>
          <p:cNvPicPr>
            <a:picLocks noChangeAspect="1" noChangeArrowheads="1"/>
          </p:cNvPicPr>
          <p:nvPr/>
        </p:nvPicPr>
        <p:blipFill>
          <a:blip r:embed="rId3" cstate="print"/>
          <a:srcRect/>
          <a:stretch>
            <a:fillRect/>
          </a:stretch>
        </p:blipFill>
        <p:spPr bwMode="auto">
          <a:xfrm>
            <a:off x="3643306" y="3286124"/>
            <a:ext cx="5214974" cy="32861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kirmizi-et-paket1-yeni.jpg"/>
          <p:cNvPicPr>
            <a:picLocks noGrp="1" noChangeAspect="1"/>
          </p:cNvPicPr>
          <p:nvPr>
            <p:ph sz="quarter" idx="14"/>
          </p:nvPr>
        </p:nvPicPr>
        <p:blipFill>
          <a:blip r:embed="rId2" cstate="print"/>
          <a:stretch>
            <a:fillRect/>
          </a:stretch>
        </p:blipFill>
        <p:spPr>
          <a:xfrm>
            <a:off x="3929058" y="928670"/>
            <a:ext cx="5072098" cy="5000660"/>
          </a:xfrm>
        </p:spPr>
      </p:pic>
      <p:sp>
        <p:nvSpPr>
          <p:cNvPr id="3" name="2 İçerik Yer Tutucusu"/>
          <p:cNvSpPr>
            <a:spLocks noGrp="1"/>
          </p:cNvSpPr>
          <p:nvPr>
            <p:ph sz="quarter" idx="13"/>
          </p:nvPr>
        </p:nvSpPr>
        <p:spPr>
          <a:xfrm>
            <a:off x="214282" y="1714488"/>
            <a:ext cx="3822192" cy="4643470"/>
          </a:xfrm>
        </p:spPr>
        <p:txBody>
          <a:bodyPr>
            <a:noAutofit/>
          </a:bodyPr>
          <a:lstStyle/>
          <a:p>
            <a:pPr algn="ctr"/>
            <a:r>
              <a:rPr lang="tr-TR" sz="2000" dirty="0" smtClean="0">
                <a:solidFill>
                  <a:schemeClr val="tx1"/>
                </a:solidFill>
                <a:latin typeface="Times New Roman" pitchFamily="18" charset="0"/>
                <a:cs typeface="Times New Roman" pitchFamily="18" charset="0"/>
              </a:rPr>
              <a:t>Çiğ et ürünleri çabuk bozulduğu için dondurulmadan, bir günden fazla saklanması mümkün değildir.</a:t>
            </a:r>
          </a:p>
          <a:p>
            <a:pPr algn="ctr"/>
            <a:r>
              <a:rPr lang="tr-TR" sz="2000" dirty="0" smtClean="0">
                <a:solidFill>
                  <a:schemeClr val="tx1"/>
                </a:solidFill>
                <a:latin typeface="Times New Roman" pitchFamily="18" charset="0"/>
                <a:cs typeface="Times New Roman" pitchFamily="18" charset="0"/>
              </a:rPr>
              <a:t>Dondurulmuş yiyecekler, -18 derecede saklanmalıdır. Eğer çözdürülecekse 4 derecede çözdürülmelidir. Oda ısısında çözdürmek tehlikelidir. Bu amaçla mikrodalga fırınların kullanılması, oldukça yerinde bir uygulamadır.</a:t>
            </a:r>
            <a:endParaRPr lang="tr-TR" sz="20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72067" y="2428868"/>
            <a:ext cx="7408333" cy="3697295"/>
          </a:xfrm>
        </p:spPr>
        <p:txBody>
          <a:bodyPr>
            <a:normAutofit fontScale="70000" lnSpcReduction="20000"/>
          </a:bodyPr>
          <a:lstStyle/>
          <a:p>
            <a:pPr algn="ctr"/>
            <a:r>
              <a:rPr lang="tr-TR" dirty="0" smtClean="0">
                <a:solidFill>
                  <a:schemeClr val="tx1"/>
                </a:solidFill>
                <a:latin typeface="Times New Roman" pitchFamily="18" charset="0"/>
                <a:cs typeface="Times New Roman" pitchFamily="18" charset="0"/>
              </a:rPr>
              <a:t>MUTFAKTA TEMİZLİK, SAĞLIK, HİJYEN VE GIDA GÜVENLİK SİSTEMLERİ</a:t>
            </a:r>
          </a:p>
          <a:p>
            <a:pPr algn="ctr"/>
            <a:r>
              <a:rPr lang="tr-TR" dirty="0" smtClean="0">
                <a:solidFill>
                  <a:schemeClr val="tx1"/>
                </a:solidFill>
                <a:latin typeface="Times New Roman" pitchFamily="18" charset="0"/>
                <a:cs typeface="Times New Roman" pitchFamily="18" charset="0"/>
              </a:rPr>
              <a:t>HİJYEN VE SANİTASYONUN TANIMI</a:t>
            </a:r>
          </a:p>
          <a:p>
            <a:pPr algn="ctr"/>
            <a:r>
              <a:rPr lang="tr-TR" dirty="0" smtClean="0">
                <a:solidFill>
                  <a:schemeClr val="tx1"/>
                </a:solidFill>
                <a:latin typeface="Times New Roman" pitchFamily="18" charset="0"/>
                <a:cs typeface="Times New Roman" pitchFamily="18" charset="0"/>
              </a:rPr>
              <a:t>KİŞİSEL HİJYENİ SAĞLAMA YOLLARI</a:t>
            </a:r>
          </a:p>
          <a:p>
            <a:pPr algn="ctr"/>
            <a:r>
              <a:rPr lang="tr-TR" dirty="0" smtClean="0">
                <a:solidFill>
                  <a:schemeClr val="tx1"/>
                </a:solidFill>
                <a:latin typeface="Times New Roman" pitchFamily="18" charset="0"/>
                <a:cs typeface="Times New Roman" pitchFamily="18" charset="0"/>
              </a:rPr>
              <a:t>KİŞİSEL HİJYENİN ÖNEMİ</a:t>
            </a:r>
          </a:p>
          <a:p>
            <a:pPr algn="ctr"/>
            <a:r>
              <a:rPr lang="tr-TR" dirty="0" smtClean="0">
                <a:solidFill>
                  <a:schemeClr val="tx1"/>
                </a:solidFill>
                <a:latin typeface="Times New Roman" pitchFamily="18" charset="0"/>
                <a:cs typeface="Times New Roman" pitchFamily="18" charset="0"/>
              </a:rPr>
              <a:t>ARAÇ- </a:t>
            </a:r>
            <a:r>
              <a:rPr lang="tr-TR" dirty="0" smtClean="0">
                <a:solidFill>
                  <a:schemeClr val="tx1"/>
                </a:solidFill>
                <a:latin typeface="Times New Roman" pitchFamily="18" charset="0"/>
                <a:cs typeface="Times New Roman" pitchFamily="18" charset="0"/>
              </a:rPr>
              <a:t>GEREÇ TEMİZLİĞİ VE SAĞLIK</a:t>
            </a:r>
          </a:p>
          <a:p>
            <a:pPr algn="ctr"/>
            <a:r>
              <a:rPr lang="tr-TR" dirty="0" smtClean="0">
                <a:solidFill>
                  <a:schemeClr val="tx1"/>
                </a:solidFill>
                <a:latin typeface="Times New Roman" pitchFamily="18" charset="0"/>
                <a:cs typeface="Times New Roman" pitchFamily="18" charset="0"/>
              </a:rPr>
              <a:t>GIDA TEMİZLİĞİ VE SAĞLIK</a:t>
            </a:r>
          </a:p>
          <a:p>
            <a:pPr algn="ctr"/>
            <a:r>
              <a:rPr lang="tr-TR" dirty="0" smtClean="0">
                <a:solidFill>
                  <a:schemeClr val="tx1"/>
                </a:solidFill>
                <a:latin typeface="Times New Roman" pitchFamily="18" charset="0"/>
                <a:cs typeface="Times New Roman" pitchFamily="18" charset="0"/>
              </a:rPr>
              <a:t>BESİN KİRLİLİĞİNE YOL AÇAN VE GÜVENLİĞİNİ BOZAN ETMENLER</a:t>
            </a:r>
          </a:p>
          <a:p>
            <a:pPr algn="ctr"/>
            <a:r>
              <a:rPr lang="tr-TR" dirty="0" smtClean="0">
                <a:solidFill>
                  <a:schemeClr val="tx1"/>
                </a:solidFill>
                <a:latin typeface="Times New Roman" pitchFamily="18" charset="0"/>
                <a:cs typeface="Times New Roman" pitchFamily="18" charset="0"/>
              </a:rPr>
              <a:t>GIDA ZEHİRLENMESİ</a:t>
            </a:r>
          </a:p>
          <a:p>
            <a:pPr algn="ctr"/>
            <a:r>
              <a:rPr lang="tr-TR" dirty="0" smtClean="0">
                <a:solidFill>
                  <a:schemeClr val="tx1"/>
                </a:solidFill>
                <a:latin typeface="Times New Roman" pitchFamily="18" charset="0"/>
                <a:cs typeface="Times New Roman" pitchFamily="18" charset="0"/>
              </a:rPr>
              <a:t>BESİN </a:t>
            </a:r>
            <a:r>
              <a:rPr lang="tr-TR" dirty="0" smtClean="0">
                <a:solidFill>
                  <a:schemeClr val="tx1"/>
                </a:solidFill>
                <a:latin typeface="Times New Roman" pitchFamily="18" charset="0"/>
                <a:cs typeface="Times New Roman" pitchFamily="18" charset="0"/>
              </a:rPr>
              <a:t>ZEHİRLENMELERİNİN NEDENLERİ: </a:t>
            </a:r>
          </a:p>
          <a:p>
            <a:pPr algn="ctr"/>
            <a:r>
              <a:rPr lang="tr-TR" dirty="0" smtClean="0">
                <a:solidFill>
                  <a:schemeClr val="tx1"/>
                </a:solidFill>
                <a:latin typeface="Times New Roman" pitchFamily="18" charset="0"/>
                <a:cs typeface="Times New Roman" pitchFamily="18" charset="0"/>
              </a:rPr>
              <a:t>GIDA GÜVENLİK </a:t>
            </a:r>
            <a:r>
              <a:rPr lang="tr-TR" dirty="0" smtClean="0">
                <a:solidFill>
                  <a:schemeClr val="tx1"/>
                </a:solidFill>
                <a:latin typeface="Times New Roman" pitchFamily="18" charset="0"/>
                <a:cs typeface="Times New Roman" pitchFamily="18" charset="0"/>
              </a:rPr>
              <a:t>SİSTEMLERİ</a:t>
            </a:r>
          </a:p>
          <a:p>
            <a:pPr algn="ctr"/>
            <a:r>
              <a:rPr lang="tr-TR" dirty="0" smtClean="0">
                <a:solidFill>
                  <a:schemeClr val="tx1"/>
                </a:solidFill>
                <a:latin typeface="Times New Roman" pitchFamily="18" charset="0"/>
                <a:cs typeface="Times New Roman" pitchFamily="18" charset="0"/>
              </a:rPr>
              <a:t>TEHLİKE ANALİZİ VE KRİTİK KONTROL NOKTALARI (HACCP)</a:t>
            </a:r>
            <a:endParaRPr lang="tr-TR" dirty="0" smtClean="0">
              <a:solidFill>
                <a:schemeClr val="tx1"/>
              </a:solidFill>
              <a:latin typeface="Times New Roman" pitchFamily="18" charset="0"/>
              <a:cs typeface="Times New Roman" pitchFamily="18" charset="0"/>
            </a:endParaRPr>
          </a:p>
          <a:p>
            <a:pPr algn="ctr"/>
            <a:r>
              <a:rPr lang="tr-TR" dirty="0" smtClean="0">
                <a:solidFill>
                  <a:schemeClr val="tx1"/>
                </a:solidFill>
                <a:latin typeface="Times New Roman" pitchFamily="18" charset="0"/>
                <a:cs typeface="Times New Roman" pitchFamily="18" charset="0"/>
              </a:rPr>
              <a:t>İYİ ÜRETİM UYGULAMALARI</a:t>
            </a: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endParaRPr lang="tr-TR" dirty="0">
              <a:solidFill>
                <a:schemeClr val="tx1"/>
              </a:solidFill>
            </a:endParaRPr>
          </a:p>
        </p:txBody>
      </p:sp>
      <p:sp>
        <p:nvSpPr>
          <p:cNvPr id="3" name="2 Başlık"/>
          <p:cNvSpPr>
            <a:spLocks noGrp="1"/>
          </p:cNvSpPr>
          <p:nvPr>
            <p:ph type="title"/>
          </p:nvPr>
        </p:nvSpPr>
        <p:spPr/>
        <p:txBody>
          <a:bodyPr>
            <a:normAutofit/>
          </a:bodyPr>
          <a:lstStyle/>
          <a:p>
            <a:r>
              <a:rPr lang="tr-TR" sz="3200" dirty="0" smtClean="0">
                <a:solidFill>
                  <a:srgbClr val="C00000"/>
                </a:solidFill>
                <a:latin typeface="Times New Roman" pitchFamily="18" charset="0"/>
                <a:cs typeface="Times New Roman" pitchFamily="18" charset="0"/>
              </a:rPr>
              <a:t>SUNUM AKIŞI</a:t>
            </a:r>
            <a:endParaRPr lang="tr-TR" sz="3200" dirty="0">
              <a:solidFill>
                <a:srgbClr val="C000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solidFill>
                  <a:srgbClr val="C00000"/>
                </a:solidFill>
                <a:latin typeface="Times New Roman" pitchFamily="18" charset="0"/>
                <a:cs typeface="Times New Roman" pitchFamily="18" charset="0"/>
              </a:rPr>
              <a:t>BESİN KİRLİLİĞİNE YOL AÇAN VE GÜVENLİĞİNİ BOZAN ETMENLER</a:t>
            </a: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sz="quarter" idx="13"/>
          </p:nvPr>
        </p:nvSpPr>
        <p:spPr/>
        <p:txBody>
          <a:bodyPr>
            <a:normAutofit/>
          </a:bodyPr>
          <a:lstStyle/>
          <a:p>
            <a:r>
              <a:rPr lang="tr-TR" sz="2200" dirty="0" smtClean="0">
                <a:solidFill>
                  <a:schemeClr val="tx1"/>
                </a:solidFill>
                <a:latin typeface="Times New Roman" pitchFamily="18" charset="0"/>
                <a:cs typeface="Times New Roman" pitchFamily="18" charset="0"/>
              </a:rPr>
              <a:t>Kirlenme, istenmeyen herhangi bir yabancı maddenin besinlerde bulunmasıdır. Kirlilik mücadelesi noktasında, kirlenmeye neden olmamak veya en aza indirmek gereklidir.</a:t>
            </a:r>
            <a:endParaRPr lang="tr-TR" sz="2200" dirty="0">
              <a:solidFill>
                <a:schemeClr val="tx1"/>
              </a:solidFill>
              <a:latin typeface="Times New Roman" pitchFamily="18" charset="0"/>
              <a:cs typeface="Times New Roman" pitchFamily="18" charset="0"/>
            </a:endParaRPr>
          </a:p>
        </p:txBody>
      </p:sp>
      <p:sp>
        <p:nvSpPr>
          <p:cNvPr id="4" name="3 İçerik Yer Tutucusu"/>
          <p:cNvSpPr>
            <a:spLocks noGrp="1"/>
          </p:cNvSpPr>
          <p:nvPr>
            <p:ph sz="quarter" idx="14"/>
          </p:nvPr>
        </p:nvSpPr>
        <p:spPr>
          <a:xfrm>
            <a:off x="4645152" y="1928802"/>
            <a:ext cx="3822192" cy="4500594"/>
          </a:xfrm>
        </p:spPr>
        <p:txBody>
          <a:bodyPr>
            <a:normAutofit/>
          </a:bodyPr>
          <a:lstStyle/>
          <a:p>
            <a:r>
              <a:rPr lang="tr-TR" sz="2100" dirty="0" smtClean="0">
                <a:solidFill>
                  <a:srgbClr val="FF0000"/>
                </a:solidFill>
                <a:latin typeface="Times New Roman" pitchFamily="18" charset="0"/>
                <a:cs typeface="Times New Roman" pitchFamily="18" charset="0"/>
              </a:rPr>
              <a:t>Kirlenme Türleri Ve Kaynakları</a:t>
            </a:r>
          </a:p>
          <a:p>
            <a:pPr marL="457200" indent="-457200">
              <a:buFont typeface="+mj-lt"/>
              <a:buAutoNum type="arabicPeriod"/>
            </a:pPr>
            <a:r>
              <a:rPr lang="tr-TR" sz="2100" dirty="0" smtClean="0">
                <a:solidFill>
                  <a:schemeClr val="tx1"/>
                </a:solidFill>
                <a:latin typeface="Times New Roman" pitchFamily="18" charset="0"/>
                <a:cs typeface="Times New Roman" pitchFamily="18" charset="0"/>
              </a:rPr>
              <a:t>Fiziksel Kirlenme (Saç, Tırnak, Böcek Veya Sinek Vb.)</a:t>
            </a:r>
          </a:p>
          <a:p>
            <a:pPr marL="457200" indent="-457200">
              <a:buFont typeface="+mj-lt"/>
              <a:buAutoNum type="arabicPeriod"/>
            </a:pPr>
            <a:r>
              <a:rPr lang="tr-TR" sz="2100" dirty="0" smtClean="0">
                <a:solidFill>
                  <a:schemeClr val="tx1"/>
                </a:solidFill>
                <a:latin typeface="Times New Roman" pitchFamily="18" charset="0"/>
                <a:cs typeface="Times New Roman" pitchFamily="18" charset="0"/>
              </a:rPr>
              <a:t>Kimyasal Kirlenme (Metaller, Tarım İlaçları,deterjanlar, Plastikler, Gıda Katkı Maddeleri) </a:t>
            </a:r>
          </a:p>
          <a:p>
            <a:pPr marL="457200" indent="-457200">
              <a:buFont typeface="+mj-lt"/>
              <a:buAutoNum type="arabicPeriod"/>
            </a:pPr>
            <a:r>
              <a:rPr lang="tr-TR" sz="2100" dirty="0" smtClean="0">
                <a:solidFill>
                  <a:schemeClr val="tx1"/>
                </a:solidFill>
                <a:latin typeface="Times New Roman" pitchFamily="18" charset="0"/>
                <a:cs typeface="Times New Roman" pitchFamily="18" charset="0"/>
              </a:rPr>
              <a:t>Biyolojik Kirlenme (Doğal Besin Toksinleri, Mikroorganizmalar).</a:t>
            </a:r>
          </a:p>
          <a:p>
            <a:pPr marL="457200" indent="-457200">
              <a:buFont typeface="+mj-lt"/>
              <a:buAutoNum type="arabicPeriod"/>
            </a:pPr>
            <a:endParaRPr lang="tr-TR" sz="2100" dirty="0" smtClean="0">
              <a:latin typeface="Times New Roman" pitchFamily="18" charset="0"/>
              <a:cs typeface="Times New Roman" pitchFamily="18" charset="0"/>
            </a:endParaRPr>
          </a:p>
          <a:p>
            <a:pPr marL="457200" indent="-457200">
              <a:buFont typeface="+mj-lt"/>
              <a:buAutoNum type="arabicPeriod"/>
            </a:pPr>
            <a:endParaRPr lang="tr-TR" sz="21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zehirden-dogan-sifa-hayat-kurtaran-zehirler-735x400.jpg"/>
          <p:cNvPicPr>
            <a:picLocks noGrp="1" noChangeAspect="1"/>
          </p:cNvPicPr>
          <p:nvPr>
            <p:ph sz="quarter" idx="13"/>
          </p:nvPr>
        </p:nvPicPr>
        <p:blipFill>
          <a:blip r:embed="rId2" cstate="print"/>
          <a:stretch>
            <a:fillRect/>
          </a:stretch>
        </p:blipFill>
        <p:spPr>
          <a:xfrm>
            <a:off x="285720" y="1785926"/>
            <a:ext cx="4714907" cy="4286280"/>
          </a:xfrm>
          <a:prstGeom prst="rect">
            <a:avLst/>
          </a:prstGeom>
          <a:ln>
            <a:noFill/>
          </a:ln>
          <a:effectLst>
            <a:softEdge rad="112500"/>
          </a:effectLst>
        </p:spPr>
      </p:pic>
      <p:sp>
        <p:nvSpPr>
          <p:cNvPr id="2" name="1 Başlık"/>
          <p:cNvSpPr>
            <a:spLocks noGrp="1"/>
          </p:cNvSpPr>
          <p:nvPr>
            <p:ph type="title"/>
          </p:nvPr>
        </p:nvSpPr>
        <p:spPr/>
        <p:txBody>
          <a:bodyPr>
            <a:normAutofit/>
          </a:bodyPr>
          <a:lstStyle/>
          <a:p>
            <a:r>
              <a:rPr lang="tr-TR" sz="3200" dirty="0" smtClean="0">
                <a:solidFill>
                  <a:srgbClr val="C00000"/>
                </a:solidFill>
                <a:latin typeface="Times New Roman" pitchFamily="18" charset="0"/>
                <a:cs typeface="Times New Roman" pitchFamily="18" charset="0"/>
              </a:rPr>
              <a:t>GIDA ZEHİRLENMESİ</a:t>
            </a:r>
            <a:endParaRPr lang="tr-TR" sz="3200" dirty="0">
              <a:solidFill>
                <a:srgbClr val="C00000"/>
              </a:solidFill>
              <a:latin typeface="Times New Roman" pitchFamily="18" charset="0"/>
              <a:cs typeface="Times New Roman" pitchFamily="18" charset="0"/>
            </a:endParaRPr>
          </a:p>
        </p:txBody>
      </p:sp>
      <p:sp>
        <p:nvSpPr>
          <p:cNvPr id="4" name="3 İçerik Yer Tutucusu"/>
          <p:cNvSpPr>
            <a:spLocks noGrp="1"/>
          </p:cNvSpPr>
          <p:nvPr>
            <p:ph sz="quarter" idx="14"/>
          </p:nvPr>
        </p:nvSpPr>
        <p:spPr/>
        <p:txBody>
          <a:bodyPr>
            <a:noAutofit/>
          </a:bodyPr>
          <a:lstStyle/>
          <a:p>
            <a:r>
              <a:rPr lang="tr-TR" sz="2200" dirty="0" smtClean="0">
                <a:solidFill>
                  <a:schemeClr val="tx1"/>
                </a:solidFill>
                <a:latin typeface="Times New Roman" pitchFamily="18" charset="0"/>
                <a:cs typeface="Times New Roman" pitchFamily="18" charset="0"/>
              </a:rPr>
              <a:t>Zehirler; yutulduğunda, koklandığında, vücuda temas ettiğinde yara ya da hastalık oluşturan, gazlar veya sıvılardır. Zehirlenmelere karşı mutlaka tıbbi müdahale yapılmalıdır. Aksi halde ölümcül sonuçlara sebep olabilir.</a:t>
            </a:r>
            <a:endParaRPr lang="tr-TR" sz="2200" dirty="0">
              <a:solidFill>
                <a:schemeClr val="tx1"/>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rgbClr val="C00000"/>
                </a:solidFill>
                <a:latin typeface="Times New Roman" pitchFamily="18" charset="0"/>
                <a:cs typeface="Times New Roman" pitchFamily="18" charset="0"/>
              </a:rPr>
              <a:t>BESİN ZEHİRLENMELERİ</a:t>
            </a:r>
            <a:endParaRPr lang="tr-TR" sz="3200" dirty="0">
              <a:solidFill>
                <a:srgbClr val="C00000"/>
              </a:solidFill>
              <a:latin typeface="Times New Roman" pitchFamily="18" charset="0"/>
              <a:cs typeface="Times New Roman" pitchFamily="18" charset="0"/>
            </a:endParaRPr>
          </a:p>
        </p:txBody>
      </p:sp>
      <p:sp>
        <p:nvSpPr>
          <p:cNvPr id="3" name="2 İçerik Yer Tutucusu"/>
          <p:cNvSpPr>
            <a:spLocks noGrp="1"/>
          </p:cNvSpPr>
          <p:nvPr>
            <p:ph sz="quarter" idx="13"/>
          </p:nvPr>
        </p:nvSpPr>
        <p:spPr>
          <a:xfrm>
            <a:off x="0" y="2714620"/>
            <a:ext cx="3822192" cy="3447288"/>
          </a:xfrm>
        </p:spPr>
        <p:txBody>
          <a:bodyPr/>
          <a:lstStyle/>
          <a:p>
            <a:pPr algn="ctr"/>
            <a:r>
              <a:rPr lang="tr-TR" dirty="0" smtClean="0">
                <a:solidFill>
                  <a:schemeClr val="tx1"/>
                </a:solidFill>
                <a:latin typeface="Times New Roman" pitchFamily="18" charset="0"/>
                <a:cs typeface="Times New Roman" pitchFamily="18" charset="0"/>
              </a:rPr>
              <a:t>Besin zehirlenmelerinde genellikle karşılaşılan yakınmaların, değişen şiddette ishal, karın ağrısı, ateş vb ile baş gösteren rahatsızlıklardır.</a:t>
            </a:r>
            <a:endParaRPr lang="tr-TR" dirty="0">
              <a:solidFill>
                <a:schemeClr val="tx1"/>
              </a:solidFill>
              <a:latin typeface="Times New Roman" pitchFamily="18" charset="0"/>
              <a:cs typeface="Times New Roman" pitchFamily="18" charset="0"/>
            </a:endParaRPr>
          </a:p>
        </p:txBody>
      </p:sp>
      <p:pic>
        <p:nvPicPr>
          <p:cNvPr id="5" name="4 İçerik Yer Tutucusu" descr="indir.jpg"/>
          <p:cNvPicPr>
            <a:picLocks noGrp="1" noChangeAspect="1"/>
          </p:cNvPicPr>
          <p:nvPr>
            <p:ph sz="quarter" idx="14"/>
          </p:nvPr>
        </p:nvPicPr>
        <p:blipFill>
          <a:blip r:embed="rId2" cstate="print"/>
          <a:stretch>
            <a:fillRect/>
          </a:stretch>
        </p:blipFill>
        <p:spPr>
          <a:xfrm>
            <a:off x="3714744" y="1785926"/>
            <a:ext cx="5429256" cy="407196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normAutofit/>
          </a:bodyPr>
          <a:lstStyle/>
          <a:p>
            <a:r>
              <a:rPr lang="tr-TR" sz="2800" dirty="0" smtClean="0">
                <a:solidFill>
                  <a:srgbClr val="C00000"/>
                </a:solidFill>
                <a:latin typeface="Times New Roman" pitchFamily="18" charset="0"/>
                <a:cs typeface="Times New Roman" pitchFamily="18" charset="0"/>
              </a:rPr>
              <a:t>Besin Zehirlenmelerinin Nedenleri </a:t>
            </a:r>
            <a:br>
              <a:rPr lang="tr-TR" sz="2800" dirty="0" smtClean="0">
                <a:solidFill>
                  <a:srgbClr val="C00000"/>
                </a:solidFill>
                <a:latin typeface="Times New Roman" pitchFamily="18" charset="0"/>
                <a:cs typeface="Times New Roman" pitchFamily="18" charset="0"/>
              </a:rPr>
            </a:br>
            <a:endParaRPr lang="tr-TR" sz="2800" dirty="0">
              <a:solidFill>
                <a:srgbClr val="C00000"/>
              </a:solidFill>
              <a:latin typeface="Times New Roman" pitchFamily="18" charset="0"/>
              <a:cs typeface="Times New Roman" pitchFamily="18" charset="0"/>
            </a:endParaRPr>
          </a:p>
        </p:txBody>
      </p:sp>
      <p:sp>
        <p:nvSpPr>
          <p:cNvPr id="3" name="2 İçerik Yer Tutucusu"/>
          <p:cNvSpPr>
            <a:spLocks noGrp="1"/>
          </p:cNvSpPr>
          <p:nvPr>
            <p:ph sz="quarter" idx="4294967295"/>
          </p:nvPr>
        </p:nvSpPr>
        <p:spPr>
          <a:xfrm>
            <a:off x="214282" y="1714488"/>
            <a:ext cx="2609850" cy="4411663"/>
          </a:xfrm>
        </p:spPr>
        <p:txBody>
          <a:bodyPr>
            <a:normAutofit/>
          </a:bodyPr>
          <a:lstStyle/>
          <a:p>
            <a:pPr algn="ctr"/>
            <a:r>
              <a:rPr lang="tr-TR" dirty="0" smtClean="0">
                <a:solidFill>
                  <a:schemeClr val="tx1"/>
                </a:solidFill>
                <a:latin typeface="Times New Roman" pitchFamily="18" charset="0"/>
                <a:cs typeface="Times New Roman" pitchFamily="18" charset="0"/>
              </a:rPr>
              <a:t>Bakteriler </a:t>
            </a:r>
          </a:p>
          <a:p>
            <a:pPr algn="ctr">
              <a:buFont typeface="Wingdings" pitchFamily="2" charset="2"/>
              <a:buChar char="Ø"/>
            </a:pPr>
            <a:r>
              <a:rPr lang="tr-TR" dirty="0" smtClean="0">
                <a:solidFill>
                  <a:schemeClr val="tx1"/>
                </a:solidFill>
                <a:latin typeface="Times New Roman" pitchFamily="18" charset="0"/>
                <a:cs typeface="Times New Roman" pitchFamily="18" charset="0"/>
              </a:rPr>
              <a:t>Virüsler</a:t>
            </a:r>
          </a:p>
          <a:p>
            <a:pPr algn="ctr">
              <a:buFont typeface="Wingdings" pitchFamily="2" charset="2"/>
              <a:buChar char="Ø"/>
            </a:pPr>
            <a:r>
              <a:rPr lang="tr-TR" dirty="0" smtClean="0">
                <a:solidFill>
                  <a:schemeClr val="tx1"/>
                </a:solidFill>
                <a:latin typeface="Times New Roman" pitchFamily="18" charset="0"/>
                <a:cs typeface="Times New Roman" pitchFamily="18" charset="0"/>
              </a:rPr>
              <a:t>Toksinler</a:t>
            </a:r>
          </a:p>
          <a:p>
            <a:pPr algn="ctr">
              <a:buFont typeface="Wingdings" pitchFamily="2" charset="2"/>
              <a:buChar char="Ø"/>
            </a:pPr>
            <a:r>
              <a:rPr lang="tr-TR" dirty="0" smtClean="0">
                <a:solidFill>
                  <a:schemeClr val="tx1"/>
                </a:solidFill>
                <a:latin typeface="Times New Roman" pitchFamily="18" charset="0"/>
                <a:cs typeface="Times New Roman" pitchFamily="18" charset="0"/>
              </a:rPr>
              <a:t>Parazitler</a:t>
            </a:r>
          </a:p>
          <a:p>
            <a:pPr algn="ctr">
              <a:buFont typeface="Wingdings" pitchFamily="2" charset="2"/>
              <a:buChar char="Ø"/>
            </a:pPr>
            <a:r>
              <a:rPr lang="tr-TR" dirty="0" smtClean="0">
                <a:solidFill>
                  <a:schemeClr val="tx1"/>
                </a:solidFill>
                <a:latin typeface="Times New Roman" pitchFamily="18" charset="0"/>
                <a:cs typeface="Times New Roman" pitchFamily="18" charset="0"/>
              </a:rPr>
              <a:t>Nedeni bilinmeyen diğer etkenler.</a:t>
            </a:r>
          </a:p>
          <a:p>
            <a:pPr algn="ctr">
              <a:buFont typeface="Wingdings" pitchFamily="2" charset="2"/>
              <a:buChar char="Ø"/>
            </a:pPr>
            <a:endParaRPr lang="tr-TR" dirty="0" smtClean="0">
              <a:solidFill>
                <a:schemeClr val="tx1"/>
              </a:solidFill>
              <a:latin typeface="Times New Roman" pitchFamily="18" charset="0"/>
              <a:cs typeface="Times New Roman" pitchFamily="18" charset="0"/>
            </a:endParaRPr>
          </a:p>
          <a:p>
            <a:pPr algn="ctr">
              <a:buFont typeface="Wingdings" pitchFamily="2" charset="2"/>
              <a:buChar char="Ø"/>
            </a:pPr>
            <a:endParaRPr lang="tr-TR" dirty="0">
              <a:solidFill>
                <a:schemeClr val="tx1"/>
              </a:solidFill>
              <a:latin typeface="Times New Roman" pitchFamily="18" charset="0"/>
              <a:cs typeface="Times New Roman" pitchFamily="18" charset="0"/>
            </a:endParaRPr>
          </a:p>
        </p:txBody>
      </p:sp>
      <p:pic>
        <p:nvPicPr>
          <p:cNvPr id="5" name="4 İçerik Yer Tutucusu" descr="maxresdefault.jpg"/>
          <p:cNvPicPr>
            <a:picLocks noGrp="1" noChangeAspect="1"/>
          </p:cNvPicPr>
          <p:nvPr>
            <p:ph sz="quarter" idx="4294967295"/>
          </p:nvPr>
        </p:nvPicPr>
        <p:blipFill>
          <a:blip r:embed="rId2" cstate="print"/>
          <a:stretch>
            <a:fillRect/>
          </a:stretch>
        </p:blipFill>
        <p:spPr>
          <a:xfrm>
            <a:off x="2857500" y="1214422"/>
            <a:ext cx="6286500" cy="535781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so-22000-gida-guvenligi-yonetim-sistemi.jpg"/>
          <p:cNvPicPr>
            <a:picLocks noGrp="1" noChangeAspect="1"/>
          </p:cNvPicPr>
          <p:nvPr>
            <p:ph sz="quarter" idx="14"/>
          </p:nvPr>
        </p:nvPicPr>
        <p:blipFill>
          <a:blip r:embed="rId2" cstate="print"/>
          <a:stretch>
            <a:fillRect/>
          </a:stretch>
        </p:blipFill>
        <p:spPr>
          <a:xfrm>
            <a:off x="214282" y="1285860"/>
            <a:ext cx="8715436" cy="5357826"/>
          </a:xfrm>
        </p:spPr>
      </p:pic>
      <p:sp>
        <p:nvSpPr>
          <p:cNvPr id="2" name="1 Başlık"/>
          <p:cNvSpPr>
            <a:spLocks noGrp="1"/>
          </p:cNvSpPr>
          <p:nvPr>
            <p:ph type="title"/>
          </p:nvPr>
        </p:nvSpPr>
        <p:spPr/>
        <p:txBody>
          <a:bodyPr>
            <a:normAutofit/>
          </a:bodyPr>
          <a:lstStyle/>
          <a:p>
            <a:r>
              <a:rPr lang="tr-TR" sz="3200" dirty="0" smtClean="0">
                <a:solidFill>
                  <a:srgbClr val="C00000"/>
                </a:solidFill>
                <a:latin typeface="Times New Roman" pitchFamily="18" charset="0"/>
                <a:cs typeface="Times New Roman" pitchFamily="18" charset="0"/>
              </a:rPr>
              <a:t>GIDA GÜVENLİK SİSTEMLERİ</a:t>
            </a:r>
            <a:endParaRPr lang="tr-TR" sz="3200" dirty="0">
              <a:solidFill>
                <a:srgbClr val="C00000"/>
              </a:solidFill>
              <a:latin typeface="Times New Roman" pitchFamily="18" charset="0"/>
              <a:cs typeface="Times New Roman" pitchFamily="18" charset="0"/>
            </a:endParaRPr>
          </a:p>
        </p:txBody>
      </p:sp>
      <p:sp>
        <p:nvSpPr>
          <p:cNvPr id="3" name="2 İçerik Yer Tutucusu"/>
          <p:cNvSpPr>
            <a:spLocks noGrp="1"/>
          </p:cNvSpPr>
          <p:nvPr>
            <p:ph sz="quarter" idx="13"/>
          </p:nvPr>
        </p:nvSpPr>
        <p:spPr>
          <a:xfrm>
            <a:off x="4929190" y="2428868"/>
            <a:ext cx="3822192" cy="4018792"/>
          </a:xfrm>
        </p:spPr>
        <p:txBody>
          <a:bodyPr>
            <a:noAutofit/>
          </a:bodyPr>
          <a:lstStyle/>
          <a:p>
            <a:pPr algn="ctr"/>
            <a:r>
              <a:rPr lang="tr-TR" sz="2000" dirty="0" smtClean="0">
                <a:solidFill>
                  <a:schemeClr val="tx1"/>
                </a:solidFill>
                <a:latin typeface="Times New Roman" pitchFamily="18" charset="0"/>
                <a:cs typeface="Times New Roman" pitchFamily="18" charset="0"/>
              </a:rPr>
              <a:t>İnsanoğlu tarihsel süreç içerisinde, tükettiği gıdaların güvenliği ile ilgili uzun yıllar boyunca standartlar oluşturma ve bunu uygulama çabası içinde olmuştur. Gelişen teknoloji ile birlikte gıda ve tarım ürünlerinde riskler artmaya ve aynı zamanda ortaya çıkan tehlikeler bilimsel olarak daha iyi anlaşılmaya başlandı.</a:t>
            </a:r>
            <a:endParaRPr lang="tr-TR" sz="2000" dirty="0">
              <a:solidFill>
                <a:schemeClr val="tx1"/>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food-production-chain-650px.jpg"/>
          <p:cNvPicPr>
            <a:picLocks noGrp="1" noChangeAspect="1"/>
          </p:cNvPicPr>
          <p:nvPr>
            <p:ph sz="quarter" idx="14"/>
          </p:nvPr>
        </p:nvPicPr>
        <p:blipFill>
          <a:blip r:embed="rId2" cstate="print"/>
          <a:stretch>
            <a:fillRect/>
          </a:stretch>
        </p:blipFill>
        <p:spPr>
          <a:xfrm>
            <a:off x="0" y="571480"/>
            <a:ext cx="6572264" cy="5857916"/>
          </a:xfrm>
        </p:spPr>
      </p:pic>
      <p:sp>
        <p:nvSpPr>
          <p:cNvPr id="3" name="2 İçerik Yer Tutucusu"/>
          <p:cNvSpPr>
            <a:spLocks noGrp="1"/>
          </p:cNvSpPr>
          <p:nvPr>
            <p:ph sz="quarter" idx="13"/>
          </p:nvPr>
        </p:nvSpPr>
        <p:spPr>
          <a:xfrm>
            <a:off x="6072198" y="1142984"/>
            <a:ext cx="2786050" cy="4590296"/>
          </a:xfrm>
        </p:spPr>
        <p:txBody>
          <a:bodyPr>
            <a:normAutofit fontScale="85000" lnSpcReduction="10000"/>
          </a:bodyPr>
          <a:lstStyle/>
          <a:p>
            <a:pPr algn="ctr"/>
            <a:r>
              <a:rPr lang="tr-TR" dirty="0" smtClean="0">
                <a:solidFill>
                  <a:schemeClr val="tx1"/>
                </a:solidFill>
                <a:latin typeface="Times New Roman" pitchFamily="18" charset="0"/>
                <a:cs typeface="Times New Roman" pitchFamily="18" charset="0"/>
              </a:rPr>
              <a:t>Uluslar arası ticaretin gelişmesi, tüketicinin bilinçlenmesi, gıda ürünleri satın almada çeşitlilik ve farklılık taleplerinin yanı sıra sağlık ve çevre kaygısının artması üreticilerin ve karar alıcıların konuya daha hassas ve bilinçli yaklaşmalarını sağlamıştır. Kamu ve özel teşebbüsün de bu konuda çalışmaları yaygınlaşmıştır.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P\Desktop\dunyasaglikgunu.jpg"/>
          <p:cNvPicPr>
            <a:picLocks noGrp="1" noChangeAspect="1" noChangeArrowheads="1"/>
          </p:cNvPicPr>
          <p:nvPr>
            <p:ph sz="quarter" idx="13"/>
          </p:nvPr>
        </p:nvPicPr>
        <p:blipFill>
          <a:blip r:embed="rId2" cstate="print"/>
          <a:srcRect/>
          <a:stretch>
            <a:fillRect/>
          </a:stretch>
        </p:blipFill>
        <p:spPr bwMode="auto">
          <a:xfrm>
            <a:off x="0" y="428604"/>
            <a:ext cx="9144000" cy="642939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285720" y="2857496"/>
            <a:ext cx="8215338" cy="2500330"/>
          </a:xfrm>
        </p:spPr>
        <p:txBody>
          <a:bodyPr>
            <a:normAutofit/>
          </a:bodyPr>
          <a:lstStyle/>
          <a:p>
            <a:pPr algn="ctr"/>
            <a:r>
              <a:rPr lang="tr-TR" dirty="0" smtClean="0">
                <a:solidFill>
                  <a:schemeClr val="tx1"/>
                </a:solidFill>
                <a:latin typeface="Times New Roman" pitchFamily="18" charset="0"/>
                <a:cs typeface="Times New Roman" pitchFamily="18" charset="0"/>
              </a:rPr>
              <a:t>Son yıllara kadar üreticiden tüketiciye kadar gecen süreçte ürünlerin üstün özelliklerinin korunması olan kalite kontrolünün yerini, önce toplum kalite, daha sonra HACCP, GAP, GMP, GHP gibi sistemler almıştır. </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hccp.jpg"/>
          <p:cNvPicPr>
            <a:picLocks noGrp="1" noChangeAspect="1"/>
          </p:cNvPicPr>
          <p:nvPr>
            <p:ph sz="quarter" idx="14"/>
          </p:nvPr>
        </p:nvPicPr>
        <p:blipFill>
          <a:blip r:embed="rId2" cstate="print"/>
          <a:stretch>
            <a:fillRect/>
          </a:stretch>
        </p:blipFill>
        <p:spPr>
          <a:xfrm>
            <a:off x="4071934" y="1785926"/>
            <a:ext cx="5072066" cy="4857784"/>
          </a:xfrm>
        </p:spPr>
      </p:pic>
      <p:sp>
        <p:nvSpPr>
          <p:cNvPr id="2" name="1 Başlık"/>
          <p:cNvSpPr>
            <a:spLocks noGrp="1"/>
          </p:cNvSpPr>
          <p:nvPr>
            <p:ph type="title"/>
          </p:nvPr>
        </p:nvSpPr>
        <p:spPr/>
        <p:txBody>
          <a:bodyPr>
            <a:normAutofit/>
          </a:bodyPr>
          <a:lstStyle/>
          <a:p>
            <a:r>
              <a:rPr lang="tr-TR" sz="3200" dirty="0" smtClean="0">
                <a:solidFill>
                  <a:srgbClr val="C00000"/>
                </a:solidFill>
                <a:latin typeface="Times New Roman" pitchFamily="18" charset="0"/>
                <a:cs typeface="Times New Roman" pitchFamily="18" charset="0"/>
              </a:rPr>
              <a:t>TEHLİKE ANALİZİ VE KRİTİK KONTROL NOKTALARI (HACCP)</a:t>
            </a:r>
            <a:endParaRPr lang="tr-TR" sz="3200" dirty="0">
              <a:solidFill>
                <a:srgbClr val="C00000"/>
              </a:solidFill>
              <a:latin typeface="Times New Roman" pitchFamily="18" charset="0"/>
              <a:cs typeface="Times New Roman" pitchFamily="18" charset="0"/>
            </a:endParaRPr>
          </a:p>
        </p:txBody>
      </p:sp>
      <p:sp>
        <p:nvSpPr>
          <p:cNvPr id="3" name="2 İçerik Yer Tutucusu"/>
          <p:cNvSpPr>
            <a:spLocks noGrp="1"/>
          </p:cNvSpPr>
          <p:nvPr>
            <p:ph sz="quarter" idx="13"/>
          </p:nvPr>
        </p:nvSpPr>
        <p:spPr>
          <a:xfrm>
            <a:off x="0" y="2214554"/>
            <a:ext cx="3929058" cy="4214842"/>
          </a:xfrm>
        </p:spPr>
        <p:txBody>
          <a:bodyPr>
            <a:normAutofit/>
          </a:bodyPr>
          <a:lstStyle/>
          <a:p>
            <a:pPr algn="ctr"/>
            <a:r>
              <a:rPr lang="tr-TR" sz="2000" dirty="0" smtClean="0">
                <a:solidFill>
                  <a:schemeClr val="tx1"/>
                </a:solidFill>
                <a:latin typeface="Times New Roman" pitchFamily="18" charset="0"/>
                <a:cs typeface="Times New Roman" pitchFamily="18" charset="0"/>
              </a:rPr>
              <a:t>“</a:t>
            </a:r>
            <a:r>
              <a:rPr lang="tr-TR" sz="2000"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H</a:t>
            </a:r>
            <a:r>
              <a:rPr lang="tr-TR" sz="2000" dirty="0" smtClean="0">
                <a:solidFill>
                  <a:schemeClr val="tx1"/>
                </a:solidFill>
                <a:latin typeface="Times New Roman" pitchFamily="18" charset="0"/>
                <a:cs typeface="Times New Roman" pitchFamily="18" charset="0"/>
              </a:rPr>
              <a:t>azard Analysis and Critical Control Points” ifadesinin baş harflerinden oluşan </a:t>
            </a:r>
            <a:r>
              <a:rPr lang="tr-TR" sz="2000" dirty="0" smtClean="0">
                <a:solidFill>
                  <a:schemeClr val="tx1"/>
                </a:solidFill>
                <a:latin typeface="Times New Roman" pitchFamily="18" charset="0"/>
                <a:cs typeface="Times New Roman" pitchFamily="18" charset="0"/>
              </a:rPr>
              <a:t>ve  </a:t>
            </a:r>
            <a:r>
              <a:rPr lang="tr-TR" sz="2000" dirty="0" smtClean="0">
                <a:solidFill>
                  <a:schemeClr val="tx1"/>
                </a:solidFill>
                <a:latin typeface="Times New Roman" pitchFamily="18" charset="0"/>
                <a:cs typeface="Times New Roman" pitchFamily="18" charset="0"/>
              </a:rPr>
              <a:t>TEHLİKE </a:t>
            </a:r>
            <a:r>
              <a:rPr lang="tr-TR" sz="2000" dirty="0" smtClean="0">
                <a:solidFill>
                  <a:schemeClr val="tx1"/>
                </a:solidFill>
                <a:latin typeface="Times New Roman" pitchFamily="18" charset="0"/>
                <a:cs typeface="Times New Roman" pitchFamily="18" charset="0"/>
              </a:rPr>
              <a:t>ANALİZİ VE KRİTİK KONTROL </a:t>
            </a:r>
            <a:r>
              <a:rPr lang="tr-TR" sz="2000" dirty="0" smtClean="0">
                <a:solidFill>
                  <a:schemeClr val="tx1"/>
                </a:solidFill>
                <a:latin typeface="Times New Roman" pitchFamily="18" charset="0"/>
                <a:cs typeface="Times New Roman" pitchFamily="18" charset="0"/>
              </a:rPr>
              <a:t>NOKTALARI olarak açıklanabilen HACCP, gıda  ürünlerinin güvenliğinde garanti sağlayan sistematik bir işlemdir.</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iso-22000-haccp-gida-guvenligi-yonetim-sistemi_resmi_Hc9fB.jpg"/>
          <p:cNvPicPr>
            <a:picLocks noChangeAspect="1" noChangeArrowheads="1"/>
          </p:cNvPicPr>
          <p:nvPr/>
        </p:nvPicPr>
        <p:blipFill>
          <a:blip r:embed="rId2" cstate="print"/>
          <a:srcRect/>
          <a:stretch>
            <a:fillRect/>
          </a:stretch>
        </p:blipFill>
        <p:spPr bwMode="auto">
          <a:xfrm>
            <a:off x="4643438" y="1928802"/>
            <a:ext cx="4214842" cy="4000528"/>
          </a:xfrm>
          <a:prstGeom prst="rect">
            <a:avLst/>
          </a:prstGeom>
          <a:noFill/>
        </p:spPr>
      </p:pic>
      <p:sp>
        <p:nvSpPr>
          <p:cNvPr id="2" name="1 Başlık"/>
          <p:cNvSpPr>
            <a:spLocks noGrp="1"/>
          </p:cNvSpPr>
          <p:nvPr>
            <p:ph type="ctrTitle"/>
          </p:nvPr>
        </p:nvSpPr>
        <p:spPr>
          <a:xfrm>
            <a:off x="642910" y="428604"/>
            <a:ext cx="7772400" cy="994290"/>
          </a:xfrm>
        </p:spPr>
        <p:txBody>
          <a:bodyPr>
            <a:normAutofit/>
          </a:bodyPr>
          <a:lstStyle/>
          <a:p>
            <a:r>
              <a:rPr lang="tr-TR" sz="2400" dirty="0" smtClean="0">
                <a:solidFill>
                  <a:srgbClr val="C00000"/>
                </a:solidFill>
                <a:latin typeface="Times New Roman" pitchFamily="18" charset="0"/>
                <a:cs typeface="Times New Roman" pitchFamily="18" charset="0"/>
              </a:rPr>
              <a:t>HACCP Sistemi Düzenlenerek 7 Basamakta Tanımlanmıştır. Bunlar;</a:t>
            </a:r>
            <a:endParaRPr lang="tr-TR" sz="2400" dirty="0">
              <a:solidFill>
                <a:srgbClr val="C00000"/>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285720" y="1500174"/>
            <a:ext cx="4286280" cy="5072098"/>
          </a:xfrm>
        </p:spPr>
        <p:txBody>
          <a:bodyPr>
            <a:noAutofit/>
          </a:bodyPr>
          <a:lstStyle/>
          <a:p>
            <a:pPr marL="342900" indent="-342900">
              <a:buClr>
                <a:srgbClr val="FF0000"/>
              </a:buClr>
              <a:buFont typeface="+mj-lt"/>
              <a:buAutoNum type="arabicPeriod"/>
            </a:pPr>
            <a:r>
              <a:rPr lang="tr-TR" sz="1500" dirty="0" smtClean="0">
                <a:solidFill>
                  <a:schemeClr val="tx1"/>
                </a:solidFill>
                <a:latin typeface="Times New Roman" pitchFamily="18" charset="0"/>
                <a:cs typeface="Times New Roman" pitchFamily="18" charset="0"/>
              </a:rPr>
              <a:t>Risk analizi. Tüketicinin maruz kalacağı gerçek ve potansiyel tehlikelerin hangi safhada meydana gelebileceğinin uzmanlar tarafından belirlenmesi.</a:t>
            </a:r>
          </a:p>
          <a:p>
            <a:pPr marL="342900" indent="-342900">
              <a:buClr>
                <a:srgbClr val="FF0000"/>
              </a:buClr>
              <a:buFont typeface="+mj-lt"/>
              <a:buAutoNum type="arabicPeriod"/>
            </a:pPr>
            <a:r>
              <a:rPr lang="tr-TR" sz="1500" dirty="0" smtClean="0">
                <a:solidFill>
                  <a:schemeClr val="tx1"/>
                </a:solidFill>
                <a:latin typeface="Times New Roman" pitchFamily="18" charset="0"/>
                <a:cs typeface="Times New Roman" pitchFamily="18" charset="0"/>
              </a:rPr>
              <a:t>Kritik kontrol noktalarının belirlenmesi. Üretimden tüketim sürecinin herhangi bir noktasında kontrolün yapılmaması veya gözden kaçırılması sonucu oluşabilecek fiziksel, biyolojik ve kimyasal tehlikelerin belirlenmesi.</a:t>
            </a:r>
          </a:p>
          <a:p>
            <a:pPr marL="342900" indent="-342900">
              <a:buClr>
                <a:srgbClr val="FF0000"/>
              </a:buClr>
              <a:buFont typeface="+mj-lt"/>
              <a:buAutoNum type="arabicPeriod"/>
            </a:pPr>
            <a:r>
              <a:rPr lang="tr-TR" sz="1500" dirty="0" smtClean="0">
                <a:solidFill>
                  <a:schemeClr val="tx1"/>
                </a:solidFill>
                <a:latin typeface="Times New Roman" pitchFamily="18" charset="0"/>
                <a:cs typeface="Times New Roman" pitchFamily="18" charset="0"/>
              </a:rPr>
              <a:t>Belirlenen her bir kritik kontrol noktasında önlemler için kriterlerin belirlenmesi , kritik sınırların saptanması.</a:t>
            </a:r>
          </a:p>
          <a:p>
            <a:pPr marL="342900" indent="-342900">
              <a:buClr>
                <a:srgbClr val="FF0000"/>
              </a:buClr>
              <a:buFont typeface="+mj-lt"/>
              <a:buAutoNum type="arabicPeriod"/>
            </a:pPr>
            <a:r>
              <a:rPr lang="tr-TR" sz="1500" dirty="0" smtClean="0">
                <a:solidFill>
                  <a:schemeClr val="tx1"/>
                </a:solidFill>
                <a:latin typeface="Times New Roman" pitchFamily="18" charset="0"/>
                <a:cs typeface="Times New Roman" pitchFamily="18" charset="0"/>
              </a:rPr>
              <a:t>Kritik kontrol noktalarıyla belirlenen uyarı ve önlemlerin uygulanabilmesi için yöntemlerin saptanması.</a:t>
            </a:r>
          </a:p>
          <a:p>
            <a:pPr marL="342900" indent="-342900">
              <a:buClr>
                <a:srgbClr val="FF0000"/>
              </a:buClr>
              <a:buFont typeface="+mj-lt"/>
              <a:buAutoNum type="arabicPeriod"/>
            </a:pPr>
            <a:r>
              <a:rPr lang="tr-TR" sz="1500" dirty="0" smtClean="0">
                <a:solidFill>
                  <a:schemeClr val="tx1"/>
                </a:solidFill>
                <a:latin typeface="Times New Roman" pitchFamily="18" charset="0"/>
                <a:cs typeface="Times New Roman" pitchFamily="18" charset="0"/>
              </a:rPr>
              <a:t>Belirlenen sınırlardan (kritiklerden) sapmaların kontrol altına alınarak düzeltilmesi.</a:t>
            </a:r>
          </a:p>
          <a:p>
            <a:pPr marL="342900" indent="-342900">
              <a:buClr>
                <a:srgbClr val="FF0000"/>
              </a:buClr>
              <a:buFont typeface="+mj-lt"/>
              <a:buAutoNum type="arabicPeriod"/>
            </a:pPr>
            <a:r>
              <a:rPr lang="tr-TR" sz="1500" dirty="0" smtClean="0">
                <a:solidFill>
                  <a:schemeClr val="tx1"/>
                </a:solidFill>
                <a:latin typeface="Times New Roman" pitchFamily="18" charset="0"/>
                <a:cs typeface="Times New Roman" pitchFamily="18" charset="0"/>
              </a:rPr>
              <a:t>Doğrulama prosedürlerinin tesis edilmesi.</a:t>
            </a:r>
          </a:p>
          <a:p>
            <a:pPr marL="342900" indent="-342900">
              <a:buClr>
                <a:srgbClr val="FF0000"/>
              </a:buClr>
              <a:buFont typeface="+mj-lt"/>
              <a:buAutoNum type="arabicPeriod"/>
            </a:pPr>
            <a:r>
              <a:rPr lang="tr-TR" sz="1500" dirty="0" smtClean="0">
                <a:solidFill>
                  <a:schemeClr val="tx1"/>
                </a:solidFill>
                <a:latin typeface="Times New Roman" pitchFamily="18" charset="0"/>
                <a:cs typeface="Times New Roman" pitchFamily="18" charset="0"/>
              </a:rPr>
              <a:t>Belgeleme ve kayıt tutmanın </a:t>
            </a:r>
            <a:r>
              <a:rPr lang="tr-TR" sz="1500" dirty="0" smtClean="0">
                <a:solidFill>
                  <a:schemeClr val="tx1"/>
                </a:solidFill>
                <a:latin typeface="Times New Roman" pitchFamily="18" charset="0"/>
                <a:cs typeface="Times New Roman" pitchFamily="18" charset="0"/>
              </a:rPr>
              <a:t>tesis </a:t>
            </a:r>
            <a:r>
              <a:rPr lang="tr-TR" sz="1500" dirty="0" smtClean="0">
                <a:solidFill>
                  <a:schemeClr val="tx1"/>
                </a:solidFill>
                <a:latin typeface="Times New Roman" pitchFamily="18" charset="0"/>
                <a:cs typeface="Times New Roman" pitchFamily="18" charset="0"/>
              </a:rPr>
              <a:t>edilmesi.</a:t>
            </a:r>
            <a:endParaRPr lang="tr-TR" sz="1500"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836712"/>
            <a:ext cx="7772400" cy="1663594"/>
          </a:xfrm>
        </p:spPr>
        <p:txBody>
          <a:bodyPr>
            <a:normAutofit/>
          </a:bodyPr>
          <a:lstStyle/>
          <a:p>
            <a:r>
              <a:rPr lang="tr-TR" sz="3200" dirty="0" smtClean="0">
                <a:solidFill>
                  <a:srgbClr val="C00000"/>
                </a:solidFill>
                <a:latin typeface="Times New Roman" pitchFamily="18" charset="0"/>
                <a:cs typeface="Times New Roman" pitchFamily="18" charset="0"/>
              </a:rPr>
              <a:t>MUTFAKTA TEMİZLİK, SAĞLIK, HİJYEN VE GIDA GÜVENLİK SİSTEMLERİ</a:t>
            </a:r>
            <a:endParaRPr lang="tr-TR" sz="3200" dirty="0">
              <a:solidFill>
                <a:srgbClr val="C00000"/>
              </a:solidFill>
              <a:latin typeface="Times New Roman" pitchFamily="18" charset="0"/>
              <a:cs typeface="Times New Roman" pitchFamily="18" charset="0"/>
            </a:endParaRPr>
          </a:p>
        </p:txBody>
      </p:sp>
      <p:sp>
        <p:nvSpPr>
          <p:cNvPr id="3" name="Alt Başlık 2"/>
          <p:cNvSpPr>
            <a:spLocks noGrp="1"/>
          </p:cNvSpPr>
          <p:nvPr>
            <p:ph type="subTitle" idx="1"/>
          </p:nvPr>
        </p:nvSpPr>
        <p:spPr>
          <a:xfrm>
            <a:off x="1371600" y="3357562"/>
            <a:ext cx="6400800" cy="2857520"/>
          </a:xfrm>
        </p:spPr>
        <p:txBody>
          <a:bodyPr>
            <a:normAutofit/>
          </a:bodyPr>
          <a:lstStyle/>
          <a:p>
            <a:r>
              <a:rPr lang="tr-TR" dirty="0" smtClean="0">
                <a:solidFill>
                  <a:schemeClr val="tx1">
                    <a:lumMod val="95000"/>
                    <a:lumOff val="5000"/>
                  </a:schemeClr>
                </a:solidFill>
                <a:latin typeface="Times New Roman" pitchFamily="18" charset="0"/>
                <a:cs typeface="Times New Roman" pitchFamily="18" charset="0"/>
              </a:rPr>
              <a:t>Sağlık, insanın sahip olabileceği en büyük hazinedir. Sağlığımızı korumamız ve sağlıklı bir yaşam sürmemiz yalnızca bize bağlı olarak gelişen bir olgu değildir. Yiyecek ve içecek üretiminde ve sunumunda görev alan bütün iş görenler, bu özeni daha fazla göstermek zorundadırlar. Çünkü direkt olarak kendi ve hizmet sundukları konuklarının sağlıklarından, birinci derecede sorumludurlar. </a:t>
            </a:r>
            <a:endParaRPr lang="tr-TR"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6683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sz="half" idx="2"/>
          </p:nvPr>
        </p:nvSpPr>
        <p:spPr>
          <a:xfrm>
            <a:off x="714348" y="3357562"/>
            <a:ext cx="8086756" cy="1905001"/>
          </a:xfrm>
        </p:spPr>
        <p:txBody>
          <a:bodyPr>
            <a:noAutofit/>
          </a:bodyPr>
          <a:lstStyle/>
          <a:p>
            <a:pPr algn="ctr"/>
            <a:r>
              <a:rPr lang="tr-TR" sz="2000" dirty="0" smtClean="0">
                <a:solidFill>
                  <a:schemeClr val="tx1"/>
                </a:solidFill>
                <a:latin typeface="Times New Roman" pitchFamily="18" charset="0"/>
                <a:cs typeface="Times New Roman" pitchFamily="18" charset="0"/>
              </a:rPr>
              <a:t>Güvenli gıda beklentilerinin artması birçok uygulamayı da beraberinde getirmiştir. Bunlar; iyi tarım uygulamaları, iyi hijyen uygulamaları, </a:t>
            </a:r>
            <a:r>
              <a:rPr lang="tr-TR" sz="2000" dirty="0" smtClean="0">
                <a:solidFill>
                  <a:schemeClr val="tx1"/>
                </a:solidFill>
                <a:latin typeface="Times New Roman" pitchFamily="18" charset="0"/>
                <a:cs typeface="Times New Roman" pitchFamily="18" charset="0"/>
              </a:rPr>
              <a:t>iyi </a:t>
            </a:r>
            <a:r>
              <a:rPr lang="tr-TR" sz="2000" dirty="0" smtClean="0">
                <a:solidFill>
                  <a:schemeClr val="tx1"/>
                </a:solidFill>
                <a:latin typeface="Times New Roman" pitchFamily="18" charset="0"/>
                <a:cs typeface="Times New Roman" pitchFamily="18" charset="0"/>
              </a:rPr>
              <a:t>üretim uygulamaları gibi artırmakta mümkündür. Bu uygulamalardan en eski olanı iyi üretim uygulamalarıdır.</a:t>
            </a:r>
            <a:endParaRPr lang="tr-TR" sz="2000" dirty="0">
              <a:solidFill>
                <a:schemeClr val="tx1"/>
              </a:solidFill>
              <a:latin typeface="Times New Roman" pitchFamily="18" charset="0"/>
              <a:cs typeface="Times New Roman" pitchFamily="18" charset="0"/>
            </a:endParaRPr>
          </a:p>
        </p:txBody>
      </p:sp>
      <p:sp>
        <p:nvSpPr>
          <p:cNvPr id="3" name="2 Başlık"/>
          <p:cNvSpPr>
            <a:spLocks noGrp="1"/>
          </p:cNvSpPr>
          <p:nvPr>
            <p:ph type="title"/>
          </p:nvPr>
        </p:nvSpPr>
        <p:spPr>
          <a:xfrm>
            <a:off x="1000100" y="928670"/>
            <a:ext cx="6643734" cy="1252728"/>
          </a:xfrm>
        </p:spPr>
        <p:txBody>
          <a:bodyPr/>
          <a:lstStyle/>
          <a:p>
            <a:pPr algn="ctr"/>
            <a:r>
              <a:rPr lang="tr-TR" dirty="0" smtClean="0">
                <a:solidFill>
                  <a:srgbClr val="C00000"/>
                </a:solidFill>
                <a:latin typeface="Times New Roman" pitchFamily="18" charset="0"/>
                <a:cs typeface="Times New Roman" pitchFamily="18" charset="0"/>
              </a:rPr>
              <a:t>İYİ ÜRETİM UYGULAMALARI</a:t>
            </a:r>
            <a:endParaRPr lang="tr-TR" dirty="0">
              <a:solidFill>
                <a:srgbClr val="C0000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200" dirty="0" smtClean="0">
                <a:solidFill>
                  <a:srgbClr val="C00000"/>
                </a:solidFill>
                <a:latin typeface="Times New Roman" pitchFamily="18" charset="0"/>
                <a:cs typeface="Times New Roman" pitchFamily="18" charset="0"/>
              </a:rPr>
              <a:t>Good Manufacturıng Practice</a:t>
            </a:r>
            <a:endParaRPr lang="tr-TR" sz="3200" dirty="0">
              <a:solidFill>
                <a:srgbClr val="C00000"/>
              </a:solidFill>
              <a:latin typeface="Times New Roman" pitchFamily="18" charset="0"/>
              <a:cs typeface="Times New Roman" pitchFamily="18" charset="0"/>
            </a:endParaRPr>
          </a:p>
        </p:txBody>
      </p:sp>
      <p:pic>
        <p:nvPicPr>
          <p:cNvPr id="4" name="4 İçerik Yer Tutucusu" descr="322018-20-54-53-EWJL7.jpg"/>
          <p:cNvPicPr>
            <a:picLocks noGrp="1" noChangeAspect="1"/>
          </p:cNvPicPr>
          <p:nvPr>
            <p:ph sz="quarter" idx="13"/>
          </p:nvPr>
        </p:nvPicPr>
        <p:blipFill>
          <a:blip r:embed="rId2" cstate="print"/>
          <a:srcRect l="14105" r="52124" b="13225"/>
          <a:stretch>
            <a:fillRect/>
          </a:stretch>
        </p:blipFill>
        <p:spPr>
          <a:xfrm>
            <a:off x="0" y="1643050"/>
            <a:ext cx="4572032" cy="4286280"/>
          </a:xfrm>
        </p:spPr>
      </p:pic>
      <p:sp>
        <p:nvSpPr>
          <p:cNvPr id="5" name="4 İçerik Yer Tutucusu"/>
          <p:cNvSpPr>
            <a:spLocks noGrp="1"/>
          </p:cNvSpPr>
          <p:nvPr>
            <p:ph sz="quarter" idx="14"/>
          </p:nvPr>
        </p:nvSpPr>
        <p:spPr>
          <a:xfrm>
            <a:off x="4645152" y="2143116"/>
            <a:ext cx="4070252" cy="3983364"/>
          </a:xfrm>
        </p:spPr>
        <p:txBody>
          <a:bodyPr>
            <a:normAutofit fontScale="92500"/>
          </a:bodyPr>
          <a:lstStyle/>
          <a:p>
            <a:pPr algn="ctr"/>
            <a:r>
              <a:rPr lang="tr-TR" dirty="0" smtClean="0">
                <a:solidFill>
                  <a:schemeClr val="tx1"/>
                </a:solidFill>
                <a:latin typeface="Times New Roman" pitchFamily="18" charset="0"/>
                <a:cs typeface="Times New Roman" pitchFamily="18" charset="0"/>
              </a:rPr>
              <a:t>Bu uygulama, gıda ürünlerinin üretimi ve dağıtımında temel yaklaşımlardan olup ürünlerde kalite sağlamak için hammadde, işleme, ürün geliştirme, üretim, paketleme, depolama, dağıtım aşamalarında kesintisiz uygulanması gereken bir teknikler dizisidir. </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928670"/>
            <a:ext cx="4433752" cy="4786346"/>
          </a:xfrm>
        </p:spPr>
        <p:txBody>
          <a:bodyPr>
            <a:normAutofit lnSpcReduction="10000"/>
          </a:bodyPr>
          <a:lstStyle/>
          <a:p>
            <a:pPr algn="ctr">
              <a:buNone/>
            </a:pPr>
            <a:endParaRPr lang="tr-TR" dirty="0" smtClean="0">
              <a:latin typeface="Times New Roman" pitchFamily="18" charset="0"/>
              <a:cs typeface="Times New Roman" pitchFamily="18" charset="0"/>
            </a:endParaRPr>
          </a:p>
          <a:p>
            <a:pPr algn="ctr">
              <a:buNone/>
            </a:pPr>
            <a:r>
              <a:rPr lang="tr-TR" dirty="0" smtClean="0">
                <a:latin typeface="Times New Roman" pitchFamily="18" charset="0"/>
                <a:cs typeface="Times New Roman" pitchFamily="18" charset="0"/>
              </a:rPr>
              <a:t>Yiyecek ve içecek üretimi endüstrisinde sağlık koruma tedbirlerinin bilgiye dayalı, uygulanabilir, pratik ve yüksek standartta olması gerekmektedir. Yiyecek üretiminde görev alan bütün iş görenler tüketicinin sağlık problemleri, hastalıklardan koruma tedbirleri, güncel bir şekilde takip edilmeli ve en iyi şekilde uygulanmalıdır.</a:t>
            </a:r>
            <a:endParaRPr lang="tr-TR" dirty="0">
              <a:latin typeface="Times New Roman" pitchFamily="18" charset="0"/>
              <a:cs typeface="Times New Roman" pitchFamily="18" charset="0"/>
            </a:endParaRPr>
          </a:p>
        </p:txBody>
      </p:sp>
      <p:pic>
        <p:nvPicPr>
          <p:cNvPr id="5" name="İçerik Yer Tutucusu 4"/>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4357686" y="285728"/>
            <a:ext cx="4572032" cy="5786478"/>
          </a:xfrm>
        </p:spPr>
      </p:pic>
    </p:spTree>
    <p:extLst>
      <p:ext uri="{BB962C8B-B14F-4D97-AF65-F5344CB8AC3E}">
        <p14:creationId xmlns:p14="http://schemas.microsoft.com/office/powerpoint/2010/main" xmlns="" val="158611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kteri-nedir-bakteri-cesitleri-nelerdir-ve-vucuda-nasil-girerler-buyuk-6.jpg"/>
          <p:cNvPicPr>
            <a:picLocks noChangeAspect="1" noChangeArrowheads="1"/>
          </p:cNvPicPr>
          <p:nvPr/>
        </p:nvPicPr>
        <p:blipFill>
          <a:blip r:embed="rId2" cstate="print"/>
          <a:srcRect l="6410" t="2740" r="8975" b="5479"/>
          <a:stretch>
            <a:fillRect/>
          </a:stretch>
        </p:blipFill>
        <p:spPr bwMode="auto">
          <a:xfrm>
            <a:off x="3428992" y="714356"/>
            <a:ext cx="5429288" cy="4929222"/>
          </a:xfrm>
          <a:prstGeom prst="rect">
            <a:avLst/>
          </a:prstGeom>
          <a:noFill/>
        </p:spPr>
      </p:pic>
      <p:sp>
        <p:nvSpPr>
          <p:cNvPr id="3" name="Alt Başlık 2"/>
          <p:cNvSpPr>
            <a:spLocks noGrp="1"/>
          </p:cNvSpPr>
          <p:nvPr>
            <p:ph type="subTitle" idx="1"/>
          </p:nvPr>
        </p:nvSpPr>
        <p:spPr>
          <a:xfrm>
            <a:off x="214282" y="1214422"/>
            <a:ext cx="3214710" cy="4714908"/>
          </a:xfrm>
        </p:spPr>
        <p:txBody>
          <a:bodyPr>
            <a:normAutofit/>
          </a:bodyPr>
          <a:lstStyle/>
          <a:p>
            <a:r>
              <a:rPr lang="tr-TR" dirty="0" smtClean="0">
                <a:solidFill>
                  <a:schemeClr val="tx1"/>
                </a:solidFill>
                <a:latin typeface="Times New Roman" pitchFamily="18" charset="0"/>
                <a:cs typeface="Times New Roman" pitchFamily="18" charset="0"/>
              </a:rPr>
              <a:t>Bakteriler her yerdedir; ciltte, ağızda ve vücudun belirli bölgelerinde, kıyafetlerde, alet ve ekipmanlarda ve yemeğin kendisinde bakteriler bulunmaktadır. Bu bakteriler, dikkatsiz çalışan ve temizlik kurallarına uymayan personel tarafından yemeğe veya kullanılan ekipmanlara bulaşabilir ve konuklara geçer.</a:t>
            </a: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6469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hijyen2_280115.jpg"/>
          <p:cNvPicPr>
            <a:picLocks noGrp="1" noChangeAspect="1"/>
          </p:cNvPicPr>
          <p:nvPr>
            <p:ph idx="1"/>
          </p:nvPr>
        </p:nvPicPr>
        <p:blipFill>
          <a:blip r:embed="rId2" cstate="print"/>
          <a:stretch>
            <a:fillRect/>
          </a:stretch>
        </p:blipFill>
        <p:spPr>
          <a:xfrm>
            <a:off x="0" y="1357298"/>
            <a:ext cx="6215074" cy="5500702"/>
          </a:xfrm>
        </p:spPr>
      </p:pic>
      <p:sp>
        <p:nvSpPr>
          <p:cNvPr id="2" name="1 Metin Yer Tutucusu"/>
          <p:cNvSpPr>
            <a:spLocks noGrp="1"/>
          </p:cNvSpPr>
          <p:nvPr>
            <p:ph type="body" sz="half" idx="2"/>
          </p:nvPr>
        </p:nvSpPr>
        <p:spPr>
          <a:xfrm>
            <a:off x="6143604" y="1785926"/>
            <a:ext cx="3000396" cy="4714932"/>
          </a:xfrm>
        </p:spPr>
        <p:txBody>
          <a:bodyPr>
            <a:normAutofit/>
          </a:bodyPr>
          <a:lstStyle/>
          <a:p>
            <a:pPr algn="ctr"/>
            <a:r>
              <a:rPr lang="tr-TR" dirty="0" smtClean="0">
                <a:solidFill>
                  <a:schemeClr val="tx1"/>
                </a:solidFill>
                <a:latin typeface="Times New Roman" pitchFamily="18" charset="0"/>
                <a:cs typeface="Times New Roman" pitchFamily="18" charset="0"/>
              </a:rPr>
              <a:t>Hijyen, fert ve toplum olarak, insan sağlığının korunması ve geliştirilmesi, uzun süre devamı için sağlıkla ilgili  bilgileri ve belgeleri bir sentez halinde uygulayan ilim kompleksidir.  Tıp dilinde hijyen, sağlık bilgisi anlamına da gelir. hijyen yiyecek ve içecek  işletmelerinde ortamın, çalışma sisteminin, çalışmaların sağlık ve temizlik kurallarına uygunluğudur.</a:t>
            </a:r>
            <a:endParaRPr lang="tr-TR" dirty="0">
              <a:solidFill>
                <a:schemeClr val="tx1"/>
              </a:solidFill>
              <a:latin typeface="Times New Roman" pitchFamily="18" charset="0"/>
              <a:cs typeface="Times New Roman" pitchFamily="18" charset="0"/>
            </a:endParaRPr>
          </a:p>
        </p:txBody>
      </p:sp>
      <p:sp>
        <p:nvSpPr>
          <p:cNvPr id="3" name="2 Başlık"/>
          <p:cNvSpPr>
            <a:spLocks noGrp="1"/>
          </p:cNvSpPr>
          <p:nvPr>
            <p:ph type="title"/>
          </p:nvPr>
        </p:nvSpPr>
        <p:spPr>
          <a:xfrm>
            <a:off x="1142976" y="642918"/>
            <a:ext cx="7000924" cy="642934"/>
          </a:xfrm>
        </p:spPr>
        <p:txBody>
          <a:bodyPr/>
          <a:lstStyle/>
          <a:p>
            <a:pPr algn="ctr"/>
            <a:r>
              <a:rPr lang="tr-TR" sz="2800" dirty="0" smtClean="0">
                <a:solidFill>
                  <a:srgbClr val="C00000"/>
                </a:solidFill>
                <a:latin typeface="Times New Roman" pitchFamily="18" charset="0"/>
                <a:cs typeface="Times New Roman" pitchFamily="18" charset="0"/>
              </a:rPr>
              <a:t>HİJYEN VE SANİTASYONUN TANIMI</a:t>
            </a:r>
            <a:endParaRPr lang="tr-TR"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00120162010301859895_2.jpg"/>
          <p:cNvPicPr>
            <a:picLocks noGrp="1" noChangeAspect="1"/>
          </p:cNvPicPr>
          <p:nvPr>
            <p:ph idx="1"/>
          </p:nvPr>
        </p:nvPicPr>
        <p:blipFill>
          <a:blip r:embed="rId2" cstate="print"/>
          <a:stretch>
            <a:fillRect/>
          </a:stretch>
        </p:blipFill>
        <p:spPr>
          <a:xfrm>
            <a:off x="214282" y="1714488"/>
            <a:ext cx="6715172" cy="4357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Oval Belirtme Çizgisi"/>
          <p:cNvSpPr/>
          <p:nvPr/>
        </p:nvSpPr>
        <p:spPr>
          <a:xfrm>
            <a:off x="5214942" y="631190"/>
            <a:ext cx="3526968" cy="2520121"/>
          </a:xfrm>
          <a:prstGeom prst="wedgeEllipseCallout">
            <a:avLst>
              <a:gd name="adj1" fmla="val -68546"/>
              <a:gd name="adj2" fmla="val 3752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latin typeface="Times New Roman" pitchFamily="18" charset="0"/>
                <a:cs typeface="Times New Roman" pitchFamily="18" charset="0"/>
              </a:rPr>
              <a:t>Hijyen, bahsedilen ortamın sağlığa zarar verecek mikroorganizmalardan arınmasıdır.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xmlns="" val="708745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islak-hacim-1188-1055-b.jpg"/>
          <p:cNvPicPr>
            <a:picLocks noGrp="1" noChangeAspect="1"/>
          </p:cNvPicPr>
          <p:nvPr>
            <p:ph sz="quarter" idx="14"/>
          </p:nvPr>
        </p:nvPicPr>
        <p:blipFill>
          <a:blip r:embed="rId2" cstate="print"/>
          <a:stretch>
            <a:fillRect/>
          </a:stretch>
        </p:blipFill>
        <p:spPr>
          <a:xfrm>
            <a:off x="428596" y="428604"/>
            <a:ext cx="8286776" cy="5579311"/>
          </a:xfrm>
        </p:spPr>
      </p:pic>
      <p:sp>
        <p:nvSpPr>
          <p:cNvPr id="2" name="İçerik Yer Tutucusu 1"/>
          <p:cNvSpPr>
            <a:spLocks noGrp="1"/>
          </p:cNvSpPr>
          <p:nvPr>
            <p:ph sz="quarter" idx="13"/>
          </p:nvPr>
        </p:nvSpPr>
        <p:spPr>
          <a:xfrm>
            <a:off x="285720" y="4786322"/>
            <a:ext cx="8358214" cy="1857364"/>
          </a:xfrm>
        </p:spPr>
        <p:txBody>
          <a:bodyPr>
            <a:normAutofit/>
          </a:bodyPr>
          <a:lstStyle/>
          <a:p>
            <a:pPr algn="ctr"/>
            <a:r>
              <a:rPr lang="tr-TR" dirty="0" smtClean="0">
                <a:solidFill>
                  <a:schemeClr val="tx1"/>
                </a:solidFill>
                <a:latin typeface="Times New Roman" pitchFamily="18" charset="0"/>
                <a:cs typeface="Times New Roman" pitchFamily="18" charset="0"/>
              </a:rPr>
              <a:t>Sanitasyon,  araç ve gereç üzerinde bulunan sağlığa zararlı mikroorganizmaların, güvenli olarak kabul edilen bir düzeye düşürülmesini sağlamak üzere gereken ısı ya da kimyasal madde kullanılmasını gerektiren süreçtir.</a:t>
            </a: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08745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0032" y="2463560"/>
            <a:ext cx="7772400" cy="2037010"/>
          </a:xfrm>
        </p:spPr>
        <p:txBody>
          <a:bodyPr>
            <a:normAutofit/>
          </a:bodyPr>
          <a:lstStyle/>
          <a:p>
            <a:r>
              <a:rPr lang="tr-TR" sz="2000" dirty="0" smtClean="0">
                <a:solidFill>
                  <a:schemeClr val="tx1"/>
                </a:solidFill>
                <a:latin typeface="Times New Roman" pitchFamily="18" charset="0"/>
                <a:cs typeface="Times New Roman" pitchFamily="18" charset="0"/>
              </a:rPr>
              <a:t>Mutfak departmanında sanitasyon işlemi, mutfak duvarlarının, tavanının, tabanının, araç- gereçlerin, ekipmanların temizliğini, arzu edilen düzeyde havalandırmanın, aydınlatmanın sağlanmasını, üretim sırasında, meydana gelen çöplerin dökülmesinde kullanılan araç- gereçlerin sanitasyonunun bulaşıkların yıkanmasını kapsar. </a:t>
            </a:r>
            <a:endParaRPr lang="tr-TR" sz="2000" dirty="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545</TotalTime>
  <Words>1185</Words>
  <Application>Microsoft Office PowerPoint</Application>
  <PresentationFormat>Ekran Gösterisi (4:3)</PresentationFormat>
  <Paragraphs>94</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Dalga Biçimi</vt:lpstr>
      <vt:lpstr>ÖĞRETİM GÖREVLİSİ:  AYKUT AYBAŞ  GRUP ÖDEVİ ÖĞRENCİ İSİMLERİ:  ÖZLEM NUR UZUN -ATAKAN EROĞLU  GRUP ÖDEVİ ÖĞRENCİ NUMARASI: 117670204 - 1176702017  DERSİN ADI: PİŞİRME YÖNTEMLERİ 2</vt:lpstr>
      <vt:lpstr>SUNUM AKIŞI</vt:lpstr>
      <vt:lpstr>MUTFAKTA TEMİZLİK, SAĞLIK, HİJYEN VE GIDA GÜVENLİK SİSTEMLERİ</vt:lpstr>
      <vt:lpstr>Slayt 4</vt:lpstr>
      <vt:lpstr>Slayt 5</vt:lpstr>
      <vt:lpstr>HİJYEN VE SANİTASYONUN TANIMI</vt:lpstr>
      <vt:lpstr>Slayt 7</vt:lpstr>
      <vt:lpstr>Slayt 8</vt:lpstr>
      <vt:lpstr>Mutfak departmanında sanitasyon işlemi, mutfak duvarlarının, tavanının, tabanının, araç- gereçlerin, ekipmanların temizliğini, arzu edilen düzeyde havalandırmanın, aydınlatmanın sağlanmasını, üretim sırasında, meydana gelen çöplerin dökülmesinde kullanılan araç- gereçlerin sanitasyonunun bulaşıkların yıkanmasını kapsar. </vt:lpstr>
      <vt:lpstr>KİŞİSEL HİJYENİ SAĞLAMA YOLLARI</vt:lpstr>
      <vt:lpstr>KİŞİSEL HİJYENİN ÖNEMİ</vt:lpstr>
      <vt:lpstr>Slayt 12</vt:lpstr>
      <vt:lpstr>Personelden Kaynaklanan Bulaşma Yolları</vt:lpstr>
      <vt:lpstr>ARAÇ- GEREÇ TEMİZLİĞİ VE SAĞLIK</vt:lpstr>
      <vt:lpstr>Slayt 15</vt:lpstr>
      <vt:lpstr>GIDA TEMİZLİĞİ VE SAĞLIK</vt:lpstr>
      <vt:lpstr>Slayt 17</vt:lpstr>
      <vt:lpstr>Slayt 18</vt:lpstr>
      <vt:lpstr>Slayt 19</vt:lpstr>
      <vt:lpstr>BESİN KİRLİLİĞİNE YOL AÇAN VE GÜVENLİĞİNİ BOZAN ETMENLER</vt:lpstr>
      <vt:lpstr>GIDA ZEHİRLENMESİ</vt:lpstr>
      <vt:lpstr>BESİN ZEHİRLENMELERİ</vt:lpstr>
      <vt:lpstr>Besin Zehirlenmelerinin Nedenleri  </vt:lpstr>
      <vt:lpstr>GIDA GÜVENLİK SİSTEMLERİ</vt:lpstr>
      <vt:lpstr>Slayt 25</vt:lpstr>
      <vt:lpstr>Slayt 26</vt:lpstr>
      <vt:lpstr>Slayt 27</vt:lpstr>
      <vt:lpstr>TEHLİKE ANALİZİ VE KRİTİK KONTROL NOKTALARI (HACCP)</vt:lpstr>
      <vt:lpstr>HACCP Sistemi Düzenlenerek 7 Basamakta Tanımlanmıştır. Bunlar;</vt:lpstr>
      <vt:lpstr>İYİ ÜRETİM UYGULAMALARI</vt:lpstr>
      <vt:lpstr>Good Manufacturıng 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Mutfakta Temizlik, sağlık, hijyen ve gıda güvenlik sistemleri</dc:title>
  <dc:creator>Windows Kullanıcısı</dc:creator>
  <cp:lastModifiedBy>Windows Kullanıcısı</cp:lastModifiedBy>
  <cp:revision>59</cp:revision>
  <dcterms:created xsi:type="dcterms:W3CDTF">2018-04-09T16:12:45Z</dcterms:created>
  <dcterms:modified xsi:type="dcterms:W3CDTF">2018-04-11T02:52:18Z</dcterms:modified>
</cp:coreProperties>
</file>